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299" r:id="rId3"/>
    <p:sldId id="298" r:id="rId4"/>
    <p:sldId id="267" r:id="rId5"/>
    <p:sldId id="301" r:id="rId6"/>
    <p:sldId id="280" r:id="rId7"/>
    <p:sldId id="278" r:id="rId8"/>
    <p:sldId id="279" r:id="rId9"/>
    <p:sldId id="260" r:id="rId10"/>
    <p:sldId id="266" r:id="rId11"/>
    <p:sldId id="293" r:id="rId12"/>
    <p:sldId id="294" r:id="rId13"/>
    <p:sldId id="295" r:id="rId14"/>
    <p:sldId id="258" r:id="rId15"/>
    <p:sldId id="264" r:id="rId16"/>
    <p:sldId id="296" r:id="rId17"/>
    <p:sldId id="297" r:id="rId18"/>
    <p:sldId id="284" r:id="rId19"/>
    <p:sldId id="287" r:id="rId20"/>
    <p:sldId id="285" r:id="rId21"/>
    <p:sldId id="263" r:id="rId22"/>
    <p:sldId id="271" r:id="rId23"/>
    <p:sldId id="261" r:id="rId24"/>
    <p:sldId id="276" r:id="rId25"/>
    <p:sldId id="273" r:id="rId26"/>
    <p:sldId id="274" r:id="rId27"/>
    <p:sldId id="277" r:id="rId28"/>
    <p:sldId id="283" r:id="rId29"/>
    <p:sldId id="290" r:id="rId30"/>
    <p:sldId id="262" r:id="rId31"/>
    <p:sldId id="300" r:id="rId32"/>
    <p:sldId id="282" r:id="rId33"/>
    <p:sldId id="291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E29D0E-A12C-4EA0-93E8-12C1A805636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9B66CC9-4314-43DC-930D-173468DB2CB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400" b="1" i="0" u="sng" strike="noStrike" cap="none" normalizeH="0" baseline="0" dirty="0">
            <a:ln>
              <a:noFill/>
            </a:ln>
            <a:solidFill>
              <a:srgbClr val="990000"/>
            </a:solidFill>
            <a:effectLst/>
            <a:latin typeface="Verdana" pitchFamily="34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sng" strike="noStrike" cap="none" normalizeH="0" baseline="0" dirty="0">
              <a:ln>
                <a:noFill/>
              </a:ln>
              <a:solidFill>
                <a:srgbClr val="990000"/>
              </a:solidFill>
              <a:effectLst/>
              <a:latin typeface="Verdana" pitchFamily="34" charset="0"/>
              <a:cs typeface="Arial" charset="0"/>
            </a:rPr>
            <a:t>Sensory Sensitivity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dirty="0">
              <a:ln>
                <a:noFill/>
              </a:ln>
              <a:solidFill>
                <a:srgbClr val="990000"/>
              </a:solidFill>
              <a:effectLst/>
              <a:latin typeface="Verdana" pitchFamily="34" charset="0"/>
              <a:cs typeface="Arial" charset="0"/>
            </a:rPr>
            <a:t>(Anatomy - how many receptors, what kind, intensity of transmission of sensations)</a:t>
          </a:r>
        </a:p>
      </dgm:t>
    </dgm:pt>
    <dgm:pt modelId="{AD926558-7658-4E61-AAB7-652415E85B9B}" type="parTrans" cxnId="{7EE57B27-86E0-467F-B8EE-8F6CD86493D6}">
      <dgm:prSet/>
      <dgm:spPr/>
      <dgm:t>
        <a:bodyPr/>
        <a:lstStyle/>
        <a:p>
          <a:endParaRPr lang="en-US"/>
        </a:p>
      </dgm:t>
    </dgm:pt>
    <dgm:pt modelId="{62B69FFE-7635-4B1E-8835-2146A29D3450}" type="sibTrans" cxnId="{7EE57B27-86E0-467F-B8EE-8F6CD86493D6}">
      <dgm:prSet/>
      <dgm:spPr/>
      <dgm:t>
        <a:bodyPr/>
        <a:lstStyle/>
        <a:p>
          <a:endParaRPr lang="en-US"/>
        </a:p>
      </dgm:t>
    </dgm:pt>
    <dgm:pt modelId="{0C566ED0-00F5-4821-9968-6153D4D244B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Verdana" pitchFamily="34" charset="0"/>
              <a:cs typeface="Arial" charset="0"/>
            </a:rPr>
            <a:t>Learning,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Verdana" pitchFamily="34" charset="0"/>
              <a:cs typeface="Arial" charset="0"/>
            </a:rPr>
            <a:t>Observation…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Verdana" pitchFamily="34" charset="0"/>
              <a:cs typeface="Arial" charset="0"/>
            </a:rPr>
            <a:t>(psychology)</a:t>
          </a:r>
        </a:p>
      </dgm:t>
    </dgm:pt>
    <dgm:pt modelId="{97A6596B-0A15-4FCE-91D4-CCE2BB64B8F6}" type="parTrans" cxnId="{B2E559C7-595E-46EA-92F9-98DA8A31A921}">
      <dgm:prSet/>
      <dgm:spPr/>
      <dgm:t>
        <a:bodyPr/>
        <a:lstStyle/>
        <a:p>
          <a:endParaRPr lang="en-US"/>
        </a:p>
      </dgm:t>
    </dgm:pt>
    <dgm:pt modelId="{CA0F714C-35CA-44EF-AA9D-6AD910FF9D82}" type="sibTrans" cxnId="{B2E559C7-595E-46EA-92F9-98DA8A31A921}">
      <dgm:prSet/>
      <dgm:spPr/>
      <dgm:t>
        <a:bodyPr/>
        <a:lstStyle/>
        <a:p>
          <a:endParaRPr lang="en-US"/>
        </a:p>
      </dgm:t>
    </dgm:pt>
    <dgm:pt modelId="{13593FEF-BFBB-46AD-8A0B-D0B5AE2BBAD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Verdana" pitchFamily="34" charset="0"/>
              <a:cs typeface="Arial" charset="0"/>
            </a:rPr>
            <a:t>Culture, Peers,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Verdana" pitchFamily="34" charset="0"/>
              <a:cs typeface="Arial" charset="0"/>
            </a:rPr>
            <a:t>Environment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rPr>
            <a:t>(sociology)</a:t>
          </a:r>
        </a:p>
      </dgm:t>
    </dgm:pt>
    <dgm:pt modelId="{6DEB2E8D-4299-4922-BCE8-DC3AA852341E}" type="parTrans" cxnId="{BD168AF2-CF5A-4C3D-A9AF-B7AB26CA8745}">
      <dgm:prSet/>
      <dgm:spPr/>
      <dgm:t>
        <a:bodyPr/>
        <a:lstStyle/>
        <a:p>
          <a:endParaRPr lang="en-US"/>
        </a:p>
      </dgm:t>
    </dgm:pt>
    <dgm:pt modelId="{3F643234-7FA5-4A83-86FC-22EE9908CD95}" type="sibTrans" cxnId="{BD168AF2-CF5A-4C3D-A9AF-B7AB26CA8745}">
      <dgm:prSet/>
      <dgm:spPr/>
      <dgm:t>
        <a:bodyPr/>
        <a:lstStyle/>
        <a:p>
          <a:endParaRPr lang="en-US"/>
        </a:p>
      </dgm:t>
    </dgm:pt>
    <dgm:pt modelId="{DEDD5696-8821-4008-A4E1-AC5F1C5AD63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Verdana" pitchFamily="34" charset="0"/>
              <a:cs typeface="Arial" charset="0"/>
            </a:rPr>
            <a:t>Life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Verdana" pitchFamily="34" charset="0"/>
              <a:cs typeface="Arial" charset="0"/>
            </a:rPr>
            <a:t>Experiences…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rPr>
            <a:t>(memories)</a:t>
          </a:r>
        </a:p>
      </dgm:t>
    </dgm:pt>
    <dgm:pt modelId="{6B753BC4-C06D-44AA-B4CA-512E37C2F67C}" type="parTrans" cxnId="{B0FF7F25-9A1F-4D8C-94C1-0BA33E9AAFF8}">
      <dgm:prSet/>
      <dgm:spPr/>
      <dgm:t>
        <a:bodyPr/>
        <a:lstStyle/>
        <a:p>
          <a:endParaRPr lang="en-US"/>
        </a:p>
      </dgm:t>
    </dgm:pt>
    <dgm:pt modelId="{6C6E9D8A-7E7F-46E0-808B-E7B4C1BE92C5}" type="sibTrans" cxnId="{B0FF7F25-9A1F-4D8C-94C1-0BA33E9AAFF8}">
      <dgm:prSet/>
      <dgm:spPr/>
      <dgm:t>
        <a:bodyPr/>
        <a:lstStyle/>
        <a:p>
          <a:endParaRPr lang="en-US"/>
        </a:p>
      </dgm:t>
    </dgm:pt>
    <dgm:pt modelId="{6CA073A5-D0D1-4F7F-9C55-8895F66768E6}" type="pres">
      <dgm:prSet presAssocID="{EBE29D0E-A12C-4EA0-93E8-12C1A8056360}" presName="compositeShape" presStyleCnt="0">
        <dgm:presLayoutVars>
          <dgm:chMax val="7"/>
          <dgm:dir/>
          <dgm:resizeHandles val="exact"/>
        </dgm:presLayoutVars>
      </dgm:prSet>
      <dgm:spPr/>
    </dgm:pt>
    <dgm:pt modelId="{483F5EAD-8C54-49D6-8BE8-5D58431020C7}" type="pres">
      <dgm:prSet presAssocID="{09B66CC9-4314-43DC-930D-173468DB2CB9}" presName="circ1" presStyleLbl="vennNode1" presStyleIdx="0" presStyleCnt="4" custScaleX="230382" custScaleY="81906" custLinFactNeighborX="1822" custLinFactNeighborY="-9416"/>
      <dgm:spPr/>
    </dgm:pt>
    <dgm:pt modelId="{8569E779-0982-4ECB-97B4-1359DF18B98A}" type="pres">
      <dgm:prSet presAssocID="{09B66CC9-4314-43DC-930D-173468DB2CB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3E082E7-81CA-41F5-A4D0-9DDD02F9B047}" type="pres">
      <dgm:prSet presAssocID="{0C566ED0-00F5-4821-9968-6153D4D244B9}" presName="circ2" presStyleLbl="vennNode1" presStyleIdx="1" presStyleCnt="4" custScaleX="176241" custScaleY="78098" custLinFactNeighborX="6641" custLinFactNeighborY="1684"/>
      <dgm:spPr/>
    </dgm:pt>
    <dgm:pt modelId="{18C9C6A1-6084-4461-AC36-7CB9246653FE}" type="pres">
      <dgm:prSet presAssocID="{0C566ED0-00F5-4821-9968-6153D4D244B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EBE691A-0BC6-42CE-A9D1-86F9AA45E7FE}" type="pres">
      <dgm:prSet presAssocID="{13593FEF-BFBB-46AD-8A0B-D0B5AE2BBAD0}" presName="circ3" presStyleLbl="vennNode1" presStyleIdx="2" presStyleCnt="4" custScaleX="131465" custScaleY="91378" custLinFactNeighborX="2325" custLinFactNeighborY="1547"/>
      <dgm:spPr/>
    </dgm:pt>
    <dgm:pt modelId="{922DD04A-A001-4F38-A159-0E6A9A851611}" type="pres">
      <dgm:prSet presAssocID="{13593FEF-BFBB-46AD-8A0B-D0B5AE2BBAD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42A02BC-5D3D-4930-A7D3-CA8E992EA626}" type="pres">
      <dgm:prSet presAssocID="{DEDD5696-8821-4008-A4E1-AC5F1C5AD63B}" presName="circ4" presStyleLbl="vennNode1" presStyleIdx="3" presStyleCnt="4" custScaleX="171436" custScaleY="78063" custLinFactNeighborX="-1774" custLinFactNeighborY="424"/>
      <dgm:spPr/>
    </dgm:pt>
    <dgm:pt modelId="{893FF8AE-53A9-437B-89D9-453D4180166B}" type="pres">
      <dgm:prSet presAssocID="{DEDD5696-8821-4008-A4E1-AC5F1C5AD63B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0FF7F25-9A1F-4D8C-94C1-0BA33E9AAFF8}" srcId="{EBE29D0E-A12C-4EA0-93E8-12C1A8056360}" destId="{DEDD5696-8821-4008-A4E1-AC5F1C5AD63B}" srcOrd="3" destOrd="0" parTransId="{6B753BC4-C06D-44AA-B4CA-512E37C2F67C}" sibTransId="{6C6E9D8A-7E7F-46E0-808B-E7B4C1BE92C5}"/>
    <dgm:cxn modelId="{7EE57B27-86E0-467F-B8EE-8F6CD86493D6}" srcId="{EBE29D0E-A12C-4EA0-93E8-12C1A8056360}" destId="{09B66CC9-4314-43DC-930D-173468DB2CB9}" srcOrd="0" destOrd="0" parTransId="{AD926558-7658-4E61-AAB7-652415E85B9B}" sibTransId="{62B69FFE-7635-4B1E-8835-2146A29D3450}"/>
    <dgm:cxn modelId="{967B183B-9EEC-429D-83C7-37643A6B1DB6}" type="presOf" srcId="{09B66CC9-4314-43DC-930D-173468DB2CB9}" destId="{8569E779-0982-4ECB-97B4-1359DF18B98A}" srcOrd="1" destOrd="0" presId="urn:microsoft.com/office/officeart/2005/8/layout/venn1"/>
    <dgm:cxn modelId="{A7D8675E-B45D-46E6-A49E-F1C8A200ADC4}" type="presOf" srcId="{13593FEF-BFBB-46AD-8A0B-D0B5AE2BBAD0}" destId="{9EBE691A-0BC6-42CE-A9D1-86F9AA45E7FE}" srcOrd="0" destOrd="0" presId="urn:microsoft.com/office/officeart/2005/8/layout/venn1"/>
    <dgm:cxn modelId="{07DC895E-608D-4864-9F2D-E4C01F2FDC9B}" type="presOf" srcId="{DEDD5696-8821-4008-A4E1-AC5F1C5AD63B}" destId="{893FF8AE-53A9-437B-89D9-453D4180166B}" srcOrd="1" destOrd="0" presId="urn:microsoft.com/office/officeart/2005/8/layout/venn1"/>
    <dgm:cxn modelId="{26EEFD88-4703-4107-8DA9-1D5ACAF05FBF}" type="presOf" srcId="{0C566ED0-00F5-4821-9968-6153D4D244B9}" destId="{D3E082E7-81CA-41F5-A4D0-9DDD02F9B047}" srcOrd="0" destOrd="0" presId="urn:microsoft.com/office/officeart/2005/8/layout/venn1"/>
    <dgm:cxn modelId="{624AED8F-A54B-4460-AFFE-2397EC80ECC7}" type="presOf" srcId="{13593FEF-BFBB-46AD-8A0B-D0B5AE2BBAD0}" destId="{922DD04A-A001-4F38-A159-0E6A9A851611}" srcOrd="1" destOrd="0" presId="urn:microsoft.com/office/officeart/2005/8/layout/venn1"/>
    <dgm:cxn modelId="{648468C4-A77E-45B1-B22B-4904D9CFC3A9}" type="presOf" srcId="{EBE29D0E-A12C-4EA0-93E8-12C1A8056360}" destId="{6CA073A5-D0D1-4F7F-9C55-8895F66768E6}" srcOrd="0" destOrd="0" presId="urn:microsoft.com/office/officeart/2005/8/layout/venn1"/>
    <dgm:cxn modelId="{B2E559C7-595E-46EA-92F9-98DA8A31A921}" srcId="{EBE29D0E-A12C-4EA0-93E8-12C1A8056360}" destId="{0C566ED0-00F5-4821-9968-6153D4D244B9}" srcOrd="1" destOrd="0" parTransId="{97A6596B-0A15-4FCE-91D4-CCE2BB64B8F6}" sibTransId="{CA0F714C-35CA-44EF-AA9D-6AD910FF9D82}"/>
    <dgm:cxn modelId="{CE3CDFC8-F372-42DC-9F55-3A26677EA95C}" type="presOf" srcId="{DEDD5696-8821-4008-A4E1-AC5F1C5AD63B}" destId="{A42A02BC-5D3D-4930-A7D3-CA8E992EA626}" srcOrd="0" destOrd="0" presId="urn:microsoft.com/office/officeart/2005/8/layout/venn1"/>
    <dgm:cxn modelId="{EEE2E5E1-C6BF-4109-9877-841330454500}" type="presOf" srcId="{09B66CC9-4314-43DC-930D-173468DB2CB9}" destId="{483F5EAD-8C54-49D6-8BE8-5D58431020C7}" srcOrd="0" destOrd="0" presId="urn:microsoft.com/office/officeart/2005/8/layout/venn1"/>
    <dgm:cxn modelId="{073C81E3-310C-473F-A4A6-8B5BCCBBD331}" type="presOf" srcId="{0C566ED0-00F5-4821-9968-6153D4D244B9}" destId="{18C9C6A1-6084-4461-AC36-7CB9246653FE}" srcOrd="1" destOrd="0" presId="urn:microsoft.com/office/officeart/2005/8/layout/venn1"/>
    <dgm:cxn modelId="{BD168AF2-CF5A-4C3D-A9AF-B7AB26CA8745}" srcId="{EBE29D0E-A12C-4EA0-93E8-12C1A8056360}" destId="{13593FEF-BFBB-46AD-8A0B-D0B5AE2BBAD0}" srcOrd="2" destOrd="0" parTransId="{6DEB2E8D-4299-4922-BCE8-DC3AA852341E}" sibTransId="{3F643234-7FA5-4A83-86FC-22EE9908CD95}"/>
    <dgm:cxn modelId="{EC52948A-B0BD-48E7-A629-0A867C913482}" type="presParOf" srcId="{6CA073A5-D0D1-4F7F-9C55-8895F66768E6}" destId="{483F5EAD-8C54-49D6-8BE8-5D58431020C7}" srcOrd="0" destOrd="0" presId="urn:microsoft.com/office/officeart/2005/8/layout/venn1"/>
    <dgm:cxn modelId="{6049E3CE-37BF-4E6D-8F32-C22ABC0092D5}" type="presParOf" srcId="{6CA073A5-D0D1-4F7F-9C55-8895F66768E6}" destId="{8569E779-0982-4ECB-97B4-1359DF18B98A}" srcOrd="1" destOrd="0" presId="urn:microsoft.com/office/officeart/2005/8/layout/venn1"/>
    <dgm:cxn modelId="{44282829-9B7C-4695-B509-141EEBFF70C6}" type="presParOf" srcId="{6CA073A5-D0D1-4F7F-9C55-8895F66768E6}" destId="{D3E082E7-81CA-41F5-A4D0-9DDD02F9B047}" srcOrd="2" destOrd="0" presId="urn:microsoft.com/office/officeart/2005/8/layout/venn1"/>
    <dgm:cxn modelId="{5F872632-FFA8-49AE-9FA8-00365E1F9783}" type="presParOf" srcId="{6CA073A5-D0D1-4F7F-9C55-8895F66768E6}" destId="{18C9C6A1-6084-4461-AC36-7CB9246653FE}" srcOrd="3" destOrd="0" presId="urn:microsoft.com/office/officeart/2005/8/layout/venn1"/>
    <dgm:cxn modelId="{E8FD1107-DDB5-4139-AC9E-C14BD8CB35A7}" type="presParOf" srcId="{6CA073A5-D0D1-4F7F-9C55-8895F66768E6}" destId="{9EBE691A-0BC6-42CE-A9D1-86F9AA45E7FE}" srcOrd="4" destOrd="0" presId="urn:microsoft.com/office/officeart/2005/8/layout/venn1"/>
    <dgm:cxn modelId="{19272326-B5AF-4A01-A669-6F01F0C3E13F}" type="presParOf" srcId="{6CA073A5-D0D1-4F7F-9C55-8895F66768E6}" destId="{922DD04A-A001-4F38-A159-0E6A9A851611}" srcOrd="5" destOrd="0" presId="urn:microsoft.com/office/officeart/2005/8/layout/venn1"/>
    <dgm:cxn modelId="{798B6386-3BB9-4E44-B67D-65A461F7255D}" type="presParOf" srcId="{6CA073A5-D0D1-4F7F-9C55-8895F66768E6}" destId="{A42A02BC-5D3D-4930-A7D3-CA8E992EA626}" srcOrd="6" destOrd="0" presId="urn:microsoft.com/office/officeart/2005/8/layout/venn1"/>
    <dgm:cxn modelId="{013DC8E9-6A5F-42B2-A53F-3E0F1A28B8F0}" type="presParOf" srcId="{6CA073A5-D0D1-4F7F-9C55-8895F66768E6}" destId="{893FF8AE-53A9-437B-89D9-453D4180166B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F5EAD-8C54-49D6-8BE8-5D58431020C7}">
      <dsp:nvSpPr>
        <dsp:cNvPr id="0" name=""/>
        <dsp:cNvSpPr/>
      </dsp:nvSpPr>
      <dsp:spPr>
        <a:xfrm>
          <a:off x="717651" y="0"/>
          <a:ext cx="5911755" cy="21017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400" b="1" i="0" u="sng" strike="noStrike" kern="1200" cap="none" normalizeH="0" baseline="0" dirty="0">
            <a:ln>
              <a:noFill/>
            </a:ln>
            <a:solidFill>
              <a:srgbClr val="990000"/>
            </a:solidFill>
            <a:effectLst/>
            <a:latin typeface="Verdana" pitchFamily="34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sng" strike="noStrike" kern="1200" cap="none" normalizeH="0" baseline="0" dirty="0">
              <a:ln>
                <a:noFill/>
              </a:ln>
              <a:solidFill>
                <a:srgbClr val="990000"/>
              </a:solidFill>
              <a:effectLst/>
              <a:latin typeface="Verdana" pitchFamily="34" charset="0"/>
              <a:cs typeface="Arial" charset="0"/>
            </a:rPr>
            <a:t>Sensory Sensitivity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kern="1200" cap="none" normalizeH="0" baseline="0" dirty="0">
              <a:ln>
                <a:noFill/>
              </a:ln>
              <a:solidFill>
                <a:srgbClr val="990000"/>
              </a:solidFill>
              <a:effectLst/>
              <a:latin typeface="Verdana" pitchFamily="34" charset="0"/>
              <a:cs typeface="Arial" charset="0"/>
            </a:rPr>
            <a:t>(Anatomy - how many receptors, what kind, intensity of transmission of sensations)</a:t>
          </a:r>
        </a:p>
      </dsp:txBody>
      <dsp:txXfrm>
        <a:off x="1399776" y="282929"/>
        <a:ext cx="4547503" cy="666905"/>
      </dsp:txXfrm>
    </dsp:sp>
    <dsp:sp modelId="{D3E082E7-81CA-41F5-A4D0-9DDD02F9B047}">
      <dsp:nvSpPr>
        <dsp:cNvPr id="0" name=""/>
        <dsp:cNvSpPr/>
      </dsp:nvSpPr>
      <dsp:spPr>
        <a:xfrm>
          <a:off x="2670947" y="1447796"/>
          <a:ext cx="4522461" cy="20040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Verdana" pitchFamily="34" charset="0"/>
              <a:cs typeface="Arial" charset="0"/>
            </a:rPr>
            <a:t>Learning,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Verdana" pitchFamily="34" charset="0"/>
              <a:cs typeface="Arial" charset="0"/>
            </a:rPr>
            <a:t>Observation…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kern="1200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Verdana" pitchFamily="34" charset="0"/>
              <a:cs typeface="Arial" charset="0"/>
            </a:rPr>
            <a:t>(psychology)</a:t>
          </a:r>
        </a:p>
      </dsp:txBody>
      <dsp:txXfrm>
        <a:off x="5106119" y="1679032"/>
        <a:ext cx="1739408" cy="1541574"/>
      </dsp:txXfrm>
    </dsp:sp>
    <dsp:sp modelId="{9EBE691A-0BC6-42CE-A9D1-86F9AA45E7FE}">
      <dsp:nvSpPr>
        <dsp:cNvPr id="0" name=""/>
        <dsp:cNvSpPr/>
      </dsp:nvSpPr>
      <dsp:spPr>
        <a:xfrm>
          <a:off x="1999696" y="2408884"/>
          <a:ext cx="3373479" cy="23448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Verdana" pitchFamily="34" charset="0"/>
              <a:cs typeface="Arial" charset="0"/>
            </a:rPr>
            <a:t>Culture, Peers,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Verdana" pitchFamily="34" charset="0"/>
              <a:cs typeface="Arial" charset="0"/>
            </a:rPr>
            <a:t>Environment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kern="1200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rPr>
            <a:t>(sociology)</a:t>
          </a:r>
        </a:p>
      </dsp:txBody>
      <dsp:txXfrm>
        <a:off x="2388944" y="3694026"/>
        <a:ext cx="2594983" cy="744029"/>
      </dsp:txXfrm>
    </dsp:sp>
    <dsp:sp modelId="{A42A02BC-5D3D-4930-A7D3-CA8E992EA626}">
      <dsp:nvSpPr>
        <dsp:cNvPr id="0" name=""/>
        <dsp:cNvSpPr/>
      </dsp:nvSpPr>
      <dsp:spPr>
        <a:xfrm>
          <a:off x="246681" y="1415912"/>
          <a:ext cx="4399161" cy="20031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Verdana" pitchFamily="34" charset="0"/>
              <a:cs typeface="Arial" charset="0"/>
            </a:rPr>
            <a:t>Life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Verdana" pitchFamily="34" charset="0"/>
              <a:cs typeface="Arial" charset="0"/>
            </a:rPr>
            <a:t>Experiences…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kern="1200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rPr>
            <a:t>(memories)</a:t>
          </a:r>
        </a:p>
      </dsp:txBody>
      <dsp:txXfrm>
        <a:off x="585078" y="1647045"/>
        <a:ext cx="1691985" cy="1540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7EDAA-4E56-4354-9AA1-CBA3392F08AD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CBAAB-CB97-45B6-AFDE-9CE583B6F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06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57A61-DB65-4106-A4A7-9E5912EE81C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1195E-7A17-4AE4-BD82-76F9855FE509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FD633B7-94C7-4C87-8932-62FA06EB8CC5}" type="slidenum">
              <a:rPr lang="en-US" smtClean="0"/>
              <a:pPr eaLnBrk="1" hangingPunct="1">
                <a:defRPr/>
              </a:pPr>
              <a:t>17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</p:spPr>
        <p:txBody>
          <a:bodyPr/>
          <a:lstStyle/>
          <a:p>
            <a:pPr eaLnBrk="1" hangingPunct="1"/>
            <a:r>
              <a:rPr lang="en-US" b="1">
                <a:latin typeface="Microsoft Sans Serif" pitchFamily="34" charset="0"/>
              </a:rPr>
              <a:t>Speech Notes - Slide 23</a:t>
            </a:r>
          </a:p>
          <a:p>
            <a:pPr eaLnBrk="1" hangingPunct="1"/>
            <a:endParaRPr lang="en-US" b="1">
              <a:latin typeface="Microsoft Sans Serif" pitchFamily="34" charset="0"/>
            </a:endParaRPr>
          </a:p>
          <a:p>
            <a:pPr eaLnBrk="1" hangingPunct="1"/>
            <a:r>
              <a:rPr lang="en-US" b="1">
                <a:latin typeface="Microsoft Sans Serif" pitchFamily="34" charset="0"/>
              </a:rPr>
              <a:t>1.</a:t>
            </a:r>
            <a:r>
              <a:rPr lang="en-US" i="1">
                <a:latin typeface="Microsoft Sans Serif" pitchFamily="34" charset="0"/>
              </a:rPr>
              <a:t>  [Slide  Par: 1]</a:t>
            </a:r>
            <a:r>
              <a:rPr lang="en-US" b="1">
                <a:latin typeface="Microsoft Sans Serif" pitchFamily="34" charset="0"/>
              </a:rPr>
              <a:t>    page 25</a:t>
            </a:r>
          </a:p>
          <a:p>
            <a:pPr eaLnBrk="1" hangingPunct="1"/>
            <a:r>
              <a:rPr lang="en-US"/>
              <a:t>page 25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501DFEA2-A42A-43E6-99A1-F1FD3F011244}" type="slidenum">
              <a:rPr lang="en-US" smtClean="0"/>
              <a:pPr eaLnBrk="1" hangingPunct="1">
                <a:defRPr/>
              </a:pPr>
              <a:t>18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9CC5-03F4-42AD-B51A-E3253E97F0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01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F41A7E-49D1-46A0-952C-F128269A502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9CC5-03F4-42AD-B51A-E3253E97F02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01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Sauvignon Blanc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5085-993D-45B9-9975-697434DC326F}" type="datetime1">
              <a:rPr lang="en-US" smtClean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2019 Tim Hanni MW tim@timhanni.com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DA21-D3E8-446C-8746-4388EB786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68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0446-B8B0-4533-AFF5-373477D6BDE3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Tim Hanni MW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DA21-D3E8-446C-8746-4388EB786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12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F0B2-4F45-4121-B0D7-0EE93C449423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Tim Hanni MW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DA21-D3E8-446C-8746-4388EB786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6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010400" cy="868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066800" y="1371600"/>
            <a:ext cx="70104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412F7-1AEF-45CF-8475-F3A6E584785D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copyright HanniCo LLC 2018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DDD69-7B18-4D57-84B8-EF5CE64E1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67442"/>
      </p:ext>
    </p:extLst>
  </p:cSld>
  <p:clrMapOvr>
    <a:masterClrMapping/>
  </p:clrMapOvr>
  <p:transition advClick="0"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A2AF-CFAB-4979-898A-B6E2B9BD609F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copyright HanniCo LLC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1D59-A82D-D040-89DB-36300C329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69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8AA2-446E-41AB-8CCD-0698800BE059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Tim Hanni MW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DA21-D3E8-446C-8746-4388EB786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3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4F13-F7A4-485E-B989-0A5DE7CE8F7A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Tim Hanni MW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DA21-D3E8-446C-8746-4388EB786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59D9-F7BE-48C1-97E0-4D41CEAFCDC4}" type="datetime1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Tim Hanni MW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DA21-D3E8-446C-8746-4388EB786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3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2147-0DD1-44B7-A753-8A0605C18569}" type="datetime1">
              <a:rPr lang="en-US" smtClean="0"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Tim Hanni MW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DA21-D3E8-446C-8746-4388EB786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8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77CA-8082-4CBB-938F-F79B64175340}" type="datetime1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Tim Hanni MW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DA21-D3E8-446C-8746-4388EB786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0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94C5-2108-491F-8871-5853BFFF8A43}" type="datetime1">
              <a:rPr lang="en-US" smtClean="0"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Tim Hanni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DA21-D3E8-446C-8746-4388EB786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1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72BC-3D14-40FA-AAD2-8D8BE4A7BFE3}" type="datetime1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Tim Hanni MW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DA21-D3E8-446C-8746-4388EB786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2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2C93-DFE0-4A36-9FE1-7A4DC282F393}" type="datetime1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Tim Hanni MW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DA21-D3E8-446C-8746-4388EB786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5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E8FD8-A3B1-41B5-93FC-EB597F800263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2019 Tim Hanni MW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3DA21-D3E8-446C-8746-4388EB786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9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rhealthonline.ca/feedback.asp?artid=78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img.dailymail.co.uk/i/pix/2007/04_01/grassDM_228x300.jpg&amp;imgrefurl=http://www.dailymail.co.uk/pages/live/articles/health/healthmain.html?in_article_id=449017&amp;in_page_id=1774&amp;h=300&amp;w=228&amp;sz=23&amp;hl=en&amp;start=11&amp;tbnid=eZNnIauMOpOOrM:&amp;tbnh=116&amp;tbnw=88&amp;prev=/images?q=hay+fever+grass&amp;gbv=2&amp;hl=en" TargetMode="External"/><Relationship Id="rId11" Type="http://schemas.microsoft.com/office/2007/relationships/hdphoto" Target="../media/hdphoto1.wdp"/><Relationship Id="rId5" Type="http://schemas.openxmlformats.org/officeDocument/2006/relationships/image" Target="../media/image17.jpeg"/><Relationship Id="rId10" Type="http://schemas.openxmlformats.org/officeDocument/2006/relationships/image" Target="../media/image20.jpeg"/><Relationship Id="rId4" Type="http://schemas.openxmlformats.org/officeDocument/2006/relationships/image" Target="../media/image16.jpeg"/><Relationship Id="rId9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hanni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hyperlink" Target="mailto:tim@timhanni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CELEBRATING THE ENJOYMENT OF SAUVIGNON BLANC WITH FOOD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TIM HANNI MW</a:t>
            </a:r>
          </a:p>
          <a:p>
            <a:r>
              <a:rPr lang="en-US" sz="2400" dirty="0"/>
              <a:t>tim@timhanni.com</a:t>
            </a:r>
          </a:p>
        </p:txBody>
      </p:sp>
    </p:spTree>
    <p:extLst>
      <p:ext uri="{BB962C8B-B14F-4D97-AF65-F5344CB8AC3E}">
        <p14:creationId xmlns:p14="http://schemas.microsoft.com/office/powerpoint/2010/main" val="411351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en-US" sz="3600" b="1" dirty="0" err="1">
                <a:solidFill>
                  <a:srgbClr val="222222"/>
                </a:solidFill>
                <a:latin typeface="Roboto"/>
              </a:rPr>
              <a:t>per·cep·tion</a:t>
            </a:r>
            <a:r>
              <a:rPr lang="en-US" altLang="en-US" sz="3600" b="1" dirty="0"/>
              <a:t> (</a:t>
            </a:r>
            <a:r>
              <a:rPr lang="en-US" altLang="en-US" sz="3600" b="1" dirty="0" err="1">
                <a:solidFill>
                  <a:srgbClr val="222222"/>
                </a:solidFill>
                <a:latin typeface="Roboto"/>
              </a:rPr>
              <a:t>pərˈsepSH</a:t>
            </a:r>
            <a:r>
              <a:rPr lang="en-US" altLang="en-US" sz="3600" b="1" dirty="0">
                <a:solidFill>
                  <a:srgbClr val="222222"/>
                </a:solidFill>
                <a:latin typeface="Roboto"/>
              </a:rPr>
              <a:t>(ə)n) </a:t>
            </a:r>
            <a:r>
              <a:rPr lang="en-US" altLang="en-US" sz="3600" b="1" i="1" dirty="0">
                <a:solidFill>
                  <a:srgbClr val="222222"/>
                </a:solidFill>
                <a:latin typeface="Roboto"/>
              </a:rPr>
              <a:t>noun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08491"/>
              </p:ext>
            </p:extLst>
          </p:nvPr>
        </p:nvGraphicFramePr>
        <p:xfrm>
          <a:off x="457200" y="3268821"/>
          <a:ext cx="8053387" cy="1463040"/>
        </p:xfrm>
        <a:graphic>
          <a:graphicData uri="http://schemas.openxmlformats.org/drawingml/2006/table">
            <a:tbl>
              <a:tblPr/>
              <a:tblGrid>
                <a:gridCol w="3310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2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i="1" dirty="0">
                          <a:effectLst/>
                        </a:rPr>
                        <a:t>synonyms:</a:t>
                      </a:r>
                    </a:p>
                  </a:txBody>
                  <a:tcPr marR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1A0DAB"/>
                          </a:solidFill>
                          <a:effectLst/>
                        </a:rPr>
                        <a:t>recognition</a:t>
                      </a:r>
                      <a:r>
                        <a:rPr lang="en-US" dirty="0">
                          <a:effectLst/>
                        </a:rPr>
                        <a:t>, </a:t>
                      </a:r>
                      <a:r>
                        <a:rPr lang="en-US" dirty="0">
                          <a:solidFill>
                            <a:srgbClr val="1A0DAB"/>
                          </a:solidFill>
                          <a:effectLst/>
                        </a:rPr>
                        <a:t>awareness</a:t>
                      </a:r>
                      <a:r>
                        <a:rPr lang="en-US" dirty="0">
                          <a:effectLst/>
                        </a:rPr>
                        <a:t>, </a:t>
                      </a:r>
                      <a:r>
                        <a:rPr lang="en-US" dirty="0">
                          <a:solidFill>
                            <a:srgbClr val="1A0DAB"/>
                          </a:solidFill>
                          <a:effectLst/>
                        </a:rPr>
                        <a:t>consciousness</a:t>
                      </a:r>
                      <a:r>
                        <a:rPr lang="en-US" dirty="0">
                          <a:effectLst/>
                        </a:rPr>
                        <a:t>, </a:t>
                      </a:r>
                      <a:r>
                        <a:rPr lang="en-US" dirty="0">
                          <a:solidFill>
                            <a:srgbClr val="1A0DAB"/>
                          </a:solidFill>
                          <a:effectLst/>
                        </a:rPr>
                        <a:t>appreciation</a:t>
                      </a:r>
                      <a:r>
                        <a:rPr lang="en-US" dirty="0">
                          <a:effectLst/>
                        </a:rPr>
                        <a:t>, </a:t>
                      </a:r>
                      <a:r>
                        <a:rPr lang="en-US" dirty="0">
                          <a:solidFill>
                            <a:srgbClr val="1A0DAB"/>
                          </a:solidFill>
                          <a:effectLst/>
                        </a:rPr>
                        <a:t>realization</a:t>
                      </a:r>
                      <a:r>
                        <a:rPr lang="en-US" dirty="0">
                          <a:effectLst/>
                        </a:rPr>
                        <a:t>, </a:t>
                      </a:r>
                      <a:r>
                        <a:rPr lang="en-US" dirty="0">
                          <a:solidFill>
                            <a:srgbClr val="1A0DAB"/>
                          </a:solidFill>
                          <a:effectLst/>
                        </a:rPr>
                        <a:t>knowledge</a:t>
                      </a:r>
                      <a:r>
                        <a:rPr lang="en-US" dirty="0">
                          <a:effectLst/>
                        </a:rPr>
                        <a:t>, </a:t>
                      </a:r>
                      <a:r>
                        <a:rPr lang="en-US" dirty="0">
                          <a:solidFill>
                            <a:srgbClr val="1A0DAB"/>
                          </a:solidFill>
                          <a:effectLst/>
                        </a:rPr>
                        <a:t>grasp</a:t>
                      </a:r>
                      <a:r>
                        <a:rPr lang="en-US" dirty="0">
                          <a:effectLst/>
                        </a:rPr>
                        <a:t>, </a:t>
                      </a:r>
                      <a:r>
                        <a:rPr lang="en-US" dirty="0">
                          <a:solidFill>
                            <a:srgbClr val="1A0DAB"/>
                          </a:solidFill>
                          <a:effectLst/>
                        </a:rPr>
                        <a:t>understanding</a:t>
                      </a:r>
                      <a:r>
                        <a:rPr lang="en-US" dirty="0">
                          <a:effectLst/>
                        </a:rPr>
                        <a:t>, </a:t>
                      </a:r>
                      <a:r>
                        <a:rPr lang="en-US" dirty="0">
                          <a:solidFill>
                            <a:srgbClr val="1A0DAB"/>
                          </a:solidFill>
                          <a:effectLst/>
                        </a:rPr>
                        <a:t>comprehension</a:t>
                      </a:r>
                      <a:r>
                        <a:rPr lang="en-US" dirty="0">
                          <a:effectLst/>
                        </a:rPr>
                        <a:t>, </a:t>
                      </a:r>
                      <a:r>
                        <a:rPr lang="en-US" dirty="0">
                          <a:solidFill>
                            <a:srgbClr val="1A0DAB"/>
                          </a:solidFill>
                          <a:effectLst/>
                        </a:rPr>
                        <a:t>apprehension</a:t>
                      </a:r>
                      <a:r>
                        <a:rPr lang="en-US" dirty="0">
                          <a:effectLst/>
                        </a:rPr>
                        <a:t>; </a:t>
                      </a:r>
                      <a:r>
                        <a:rPr lang="en-US" i="1" dirty="0" err="1">
                          <a:effectLst/>
                        </a:rPr>
                        <a:t>formal</a:t>
                      </a:r>
                      <a:r>
                        <a:rPr lang="en-US" dirty="0" err="1">
                          <a:solidFill>
                            <a:srgbClr val="1A0DAB"/>
                          </a:solidFill>
                          <a:effectLst/>
                        </a:rPr>
                        <a:t>cognizance</a:t>
                      </a:r>
                      <a:endParaRPr lang="en-US" dirty="0">
                        <a:effectLst/>
                      </a:endParaRPr>
                    </a:p>
                    <a:p>
                      <a:r>
                        <a:rPr lang="en-US" dirty="0">
                          <a:solidFill>
                            <a:srgbClr val="878787"/>
                          </a:solidFill>
                          <a:effectLst/>
                        </a:rPr>
                        <a:t>"our perception of our own limitations"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A122-9070-4882-B8C0-50B93B440CF2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HanniCo LLC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31112" y="1447800"/>
            <a:ext cx="8077200" cy="46166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Roboto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  <a:cs typeface="Arial" pitchFamily="34" charset="0"/>
              </a:rPr>
              <a:t> the ability to taste, smell, see, hear, or touch that makes us aware of something through the senses.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78787"/>
                </a:solidFill>
                <a:effectLst/>
                <a:latin typeface="Roboto"/>
                <a:cs typeface="Arial" pitchFamily="34" charset="0"/>
              </a:rPr>
              <a:t>	"the normal limits to human perception“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878787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rgbClr val="878787"/>
              </a:solidFill>
              <a:latin typeface="Roboto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  <a:cs typeface="Arial" pitchFamily="34" charset="0"/>
              </a:rPr>
              <a:t>2. 	the state of being or process of becoming aware of something through the senses.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78787"/>
                </a:solidFill>
                <a:effectLst/>
                <a:latin typeface="Roboto"/>
                <a:cs typeface="Arial" pitchFamily="34" charset="0"/>
              </a:rPr>
              <a:t>	"the perception of taste“</a:t>
            </a:r>
            <a:endParaRPr lang="en-US" altLang="en-US" sz="2000" dirty="0">
              <a:solidFill>
                <a:srgbClr val="222222"/>
              </a:solidFill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Roboto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222222"/>
                </a:solidFill>
                <a:latin typeface="Roboto"/>
              </a:rPr>
              <a:t>3.	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/>
                <a:cs typeface="Arial" pitchFamily="34" charset="0"/>
              </a:rPr>
              <a:t>a way of regarding, understanding, or interpreting something; a mental impression.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78787"/>
                </a:solidFill>
                <a:effectLst/>
                <a:latin typeface="Roboto"/>
                <a:cs typeface="Arial" pitchFamily="34" charset="0"/>
              </a:rPr>
              <a:t>	“the wine industry’s perception of wine preferences of the American public"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408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right??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A122-9070-4882-B8C0-50B93B440CF2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HanniCo LLC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4" name="Picture 2" descr="Image result for Perce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600075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83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3" name="Picture 3" descr="freaky optical illu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5184775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B2CD-6657-4F5C-AC51-CEBC60E74023}" type="datetime1">
              <a:rPr lang="en-US" smtClean="0"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HanniCo LLC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Sensations are Subject to Illusions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4048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1171575"/>
            <a:ext cx="699770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A9BF-A523-456E-9BEB-C6271D817105}" type="datetime1">
              <a:rPr lang="en-US" smtClean="0"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HanniCo LLC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514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Sensory Perception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Genetics and Physiology</a:t>
            </a:r>
          </a:p>
          <a:p>
            <a:pPr marL="914400" lvl="1" indent="-514350"/>
            <a:r>
              <a:rPr lang="en-US" dirty="0"/>
              <a:t>Determine range and intensity of sensations we detect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Neurology</a:t>
            </a:r>
          </a:p>
          <a:p>
            <a:pPr marL="914400" lvl="1" indent="-514350"/>
            <a:r>
              <a:rPr lang="en-US" dirty="0"/>
              <a:t>Cognition: awareness and discernment</a:t>
            </a:r>
          </a:p>
          <a:p>
            <a:pPr marL="914400" lvl="1" indent="-514350"/>
            <a:r>
              <a:rPr lang="en-US" dirty="0"/>
              <a:t>Sensory interactions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Psychology</a:t>
            </a:r>
          </a:p>
          <a:p>
            <a:pPr marL="914400" lvl="1" indent="-514350"/>
            <a:r>
              <a:rPr lang="en-US" dirty="0"/>
              <a:t>Memories and ability to retain information previously cognized stimulus</a:t>
            </a:r>
          </a:p>
          <a:p>
            <a:pPr marL="914400" lvl="1" indent="-514350"/>
            <a:r>
              <a:rPr lang="en-US" dirty="0"/>
              <a:t>Preferences, attitudes and behaviors in response to stimulus</a:t>
            </a:r>
          </a:p>
          <a:p>
            <a:pPr marL="914400" lvl="1" indent="-514350"/>
            <a:r>
              <a:rPr lang="en-US" dirty="0"/>
              <a:t>Identification of a sensation from previous encounters or knowledge: </a:t>
            </a:r>
            <a:r>
              <a:rPr lang="en-US" b="1" dirty="0" err="1">
                <a:solidFill>
                  <a:srgbClr val="FF0000"/>
                </a:solidFill>
              </a:rPr>
              <a:t>REcognition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8AA2-446E-41AB-8CCD-0698800BE059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Tim Hanni MW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DA21-D3E8-446C-8746-4388EB786E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80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All Agree?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600" dirty="0"/>
              <a:t>“We all live in different sensory worlds”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Dr. Linda </a:t>
            </a:r>
            <a:r>
              <a:rPr lang="en-US" dirty="0" err="1"/>
              <a:t>Bartoshuk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8AA2-446E-41AB-8CCD-0698800BE059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Tim Hanni MW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DA21-D3E8-446C-8746-4388EB786E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26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Wine &amp; Food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48010"/>
            <a:ext cx="8229600" cy="341933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Based on primary sensations:</a:t>
            </a:r>
          </a:p>
          <a:p>
            <a:pPr lvl="1"/>
            <a:r>
              <a:rPr lang="en-US" dirty="0"/>
              <a:t>Taste</a:t>
            </a:r>
          </a:p>
          <a:p>
            <a:pPr lvl="2"/>
            <a:r>
              <a:rPr lang="en-US" dirty="0"/>
              <a:t>Sweet</a:t>
            </a:r>
          </a:p>
          <a:p>
            <a:pPr lvl="2"/>
            <a:r>
              <a:rPr lang="en-US" dirty="0"/>
              <a:t>Sour</a:t>
            </a:r>
          </a:p>
          <a:p>
            <a:pPr lvl="2"/>
            <a:r>
              <a:rPr lang="en-US" dirty="0"/>
              <a:t>Salty</a:t>
            </a:r>
          </a:p>
          <a:p>
            <a:pPr lvl="2"/>
            <a:r>
              <a:rPr lang="en-US" dirty="0"/>
              <a:t>Bitter</a:t>
            </a:r>
          </a:p>
          <a:p>
            <a:pPr lvl="2"/>
            <a:r>
              <a:rPr lang="en-US" dirty="0"/>
              <a:t>Umami</a:t>
            </a:r>
          </a:p>
          <a:p>
            <a:pPr lvl="1"/>
            <a:r>
              <a:rPr lang="en-US" dirty="0"/>
              <a:t>Touch</a:t>
            </a:r>
          </a:p>
          <a:p>
            <a:pPr lvl="1"/>
            <a:r>
              <a:rPr lang="en-US" dirty="0"/>
              <a:t>Smell</a:t>
            </a:r>
          </a:p>
          <a:p>
            <a:r>
              <a:rPr lang="en-US" dirty="0"/>
              <a:t>Predictability to a point</a:t>
            </a:r>
          </a:p>
          <a:p>
            <a:r>
              <a:rPr lang="en-US" dirty="0"/>
              <a:t>Foundation for understanding “what happens”</a:t>
            </a:r>
          </a:p>
          <a:p>
            <a:pPr marL="0" indent="0" algn="ctr">
              <a:buNone/>
            </a:pPr>
            <a:r>
              <a:rPr lang="en-US" dirty="0"/>
              <a:t>SUBJECT TO INDIVUAL VARIABLES: PERSONAL!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8AA2-446E-41AB-8CCD-0698800BE059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Tim Hanni MW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DA21-D3E8-446C-8746-4388EB786E7F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702585"/>
            <a:ext cx="2064224" cy="13761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52600"/>
            <a:ext cx="2362200" cy="157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52" y="4767343"/>
            <a:ext cx="1586494" cy="124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2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381000"/>
            <a:ext cx="72771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/>
              <a:t>Balanced Food is Good with Wine</a:t>
            </a:r>
          </a:p>
        </p:txBody>
      </p:sp>
      <p:pic>
        <p:nvPicPr>
          <p:cNvPr id="39942" name="Picture 3" descr="ARROWS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lum bright="58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709738"/>
            <a:ext cx="5202238" cy="3871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3" name="Text Box 4"/>
          <p:cNvSpPr txBox="1">
            <a:spLocks noChangeArrowheads="1"/>
          </p:cNvSpPr>
          <p:nvPr/>
        </p:nvSpPr>
        <p:spPr bwMode="auto">
          <a:xfrm>
            <a:off x="1401763" y="1779588"/>
            <a:ext cx="15351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>
                <a:latin typeface="Arial Narrow" pitchFamily="34" charset="0"/>
              </a:rPr>
              <a:t>SALT IN FOOD</a:t>
            </a:r>
            <a:endParaRPr lang="en-US" sz="1600">
              <a:latin typeface="Palatino Linotype" pitchFamily="18" charset="0"/>
            </a:endParaRPr>
          </a:p>
        </p:txBody>
      </p:sp>
      <p:sp>
        <p:nvSpPr>
          <p:cNvPr id="39944" name="Text Box 5"/>
          <p:cNvSpPr txBox="1">
            <a:spLocks noChangeArrowheads="1"/>
          </p:cNvSpPr>
          <p:nvPr/>
        </p:nvSpPr>
        <p:spPr bwMode="auto">
          <a:xfrm>
            <a:off x="6375400" y="4403725"/>
            <a:ext cx="20018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>
                <a:latin typeface="Arial Narrow" pitchFamily="34" charset="0"/>
              </a:rPr>
              <a:t>UMAMI IN FOOD</a:t>
            </a:r>
            <a:endParaRPr lang="en-US" sz="1600">
              <a:latin typeface="Palatino Linotype" pitchFamily="18" charset="0"/>
            </a:endParaRPr>
          </a:p>
        </p:txBody>
      </p:sp>
      <p:sp>
        <p:nvSpPr>
          <p:cNvPr id="39945" name="Text Box 6"/>
          <p:cNvSpPr txBox="1">
            <a:spLocks noChangeArrowheads="1"/>
          </p:cNvSpPr>
          <p:nvPr/>
        </p:nvSpPr>
        <p:spPr bwMode="auto">
          <a:xfrm>
            <a:off x="901700" y="4398963"/>
            <a:ext cx="23082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>
                <a:latin typeface="Arial Narrow" pitchFamily="34" charset="0"/>
              </a:rPr>
              <a:t>SWEETNESS IN FOOD</a:t>
            </a:r>
            <a:endParaRPr lang="en-US" sz="1600">
              <a:latin typeface="Palatino Linotype" pitchFamily="18" charset="0"/>
            </a:endParaRPr>
          </a:p>
        </p:txBody>
      </p:sp>
      <p:sp>
        <p:nvSpPr>
          <p:cNvPr id="39946" name="Text Box 7"/>
          <p:cNvSpPr txBox="1">
            <a:spLocks noChangeArrowheads="1"/>
          </p:cNvSpPr>
          <p:nvPr/>
        </p:nvSpPr>
        <p:spPr bwMode="auto">
          <a:xfrm>
            <a:off x="6256338" y="1766888"/>
            <a:ext cx="19780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>
                <a:latin typeface="Arial Narrow" pitchFamily="34" charset="0"/>
              </a:rPr>
              <a:t>SOURNESS IN FOOD</a:t>
            </a:r>
            <a:endParaRPr lang="en-US" sz="1600">
              <a:latin typeface="Palatino Linotype" pitchFamily="18" charset="0"/>
            </a:endParaRPr>
          </a:p>
        </p:txBody>
      </p:sp>
      <p:sp>
        <p:nvSpPr>
          <p:cNvPr id="39947" name="Text Box 8"/>
          <p:cNvSpPr txBox="1">
            <a:spLocks noChangeArrowheads="1"/>
          </p:cNvSpPr>
          <p:nvPr/>
        </p:nvSpPr>
        <p:spPr bwMode="auto">
          <a:xfrm>
            <a:off x="2930525" y="4802188"/>
            <a:ext cx="31813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latin typeface="Times New Roman" pitchFamily="18" charset="0"/>
              </a:rPr>
              <a:t>MAKES WINE STRONGER</a:t>
            </a:r>
          </a:p>
          <a:p>
            <a:pPr algn="ctr" eaLnBrk="1" hangingPunct="1"/>
            <a:r>
              <a:rPr lang="en-US" sz="1400">
                <a:latin typeface="Times New Roman" pitchFamily="18" charset="0"/>
              </a:rPr>
              <a:t>Drier (less sweet)</a:t>
            </a:r>
          </a:p>
          <a:p>
            <a:pPr algn="ctr" eaLnBrk="1" hangingPunct="1"/>
            <a:r>
              <a:rPr lang="en-US" sz="1400">
                <a:latin typeface="Times New Roman" pitchFamily="18" charset="0"/>
              </a:rPr>
              <a:t>Less fruity</a:t>
            </a:r>
          </a:p>
          <a:p>
            <a:pPr algn="ctr" eaLnBrk="1" hangingPunct="1"/>
            <a:r>
              <a:rPr lang="en-US" sz="1400">
                <a:latin typeface="Times New Roman" pitchFamily="18" charset="0"/>
              </a:rPr>
              <a:t>More acidic</a:t>
            </a:r>
          </a:p>
          <a:p>
            <a:pPr algn="ctr" eaLnBrk="1" hangingPunct="1"/>
            <a:r>
              <a:rPr lang="en-US" sz="1400">
                <a:latin typeface="Times New Roman" pitchFamily="18" charset="0"/>
              </a:rPr>
              <a:t>More bitter and tannic</a:t>
            </a:r>
            <a:endParaRPr lang="en-US" sz="1400">
              <a:latin typeface="Palatino Linotype" pitchFamily="18" charset="0"/>
            </a:endParaRPr>
          </a:p>
        </p:txBody>
      </p:sp>
      <p:graphicFrame>
        <p:nvGraphicFramePr>
          <p:cNvPr id="39948" name="Object 9"/>
          <p:cNvGraphicFramePr>
            <a:graphicFrameLocks noChangeAspect="1"/>
          </p:cNvGraphicFramePr>
          <p:nvPr/>
        </p:nvGraphicFramePr>
        <p:xfrm>
          <a:off x="4130675" y="2803525"/>
          <a:ext cx="914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r:id="rId5" imgW="4816475" imgH="4816475" progId="">
                  <p:embed/>
                </p:oleObj>
              </mc:Choice>
              <mc:Fallback>
                <p:oleObj r:id="rId5" imgW="4816475" imgH="481647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6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675" y="2803525"/>
                        <a:ext cx="9144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9" name="Text Box 10"/>
          <p:cNvSpPr txBox="1">
            <a:spLocks noChangeArrowheads="1"/>
          </p:cNvSpPr>
          <p:nvPr/>
        </p:nvSpPr>
        <p:spPr bwMode="auto">
          <a:xfrm>
            <a:off x="600075" y="3074988"/>
            <a:ext cx="7848600" cy="33337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>
                <a:latin typeface="Times New Roman" pitchFamily="18" charset="0"/>
              </a:rPr>
              <a:t>BALANCE = DELICIOUS FOOD THAT IS GREAT WITH ANY WINE YOU LIKE</a:t>
            </a:r>
            <a:endParaRPr lang="en-US" sz="1600">
              <a:latin typeface="Palatino Linotype" pitchFamily="18" charset="0"/>
            </a:endParaRPr>
          </a:p>
        </p:txBody>
      </p:sp>
      <p:sp>
        <p:nvSpPr>
          <p:cNvPr id="39950" name="Text Box 11"/>
          <p:cNvSpPr txBox="1">
            <a:spLocks noChangeArrowheads="1"/>
          </p:cNvSpPr>
          <p:nvPr/>
        </p:nvSpPr>
        <p:spPr bwMode="auto">
          <a:xfrm>
            <a:off x="3022600" y="1263650"/>
            <a:ext cx="32051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latin typeface="Times New Roman" pitchFamily="18" charset="0"/>
              </a:rPr>
              <a:t>MAKES WINE MILDER</a:t>
            </a:r>
          </a:p>
          <a:p>
            <a:pPr algn="ctr" eaLnBrk="1" hangingPunct="1"/>
            <a:r>
              <a:rPr lang="en-US" sz="1400">
                <a:latin typeface="Times New Roman" pitchFamily="18" charset="0"/>
              </a:rPr>
              <a:t>Less dry (sweeter)</a:t>
            </a:r>
          </a:p>
          <a:p>
            <a:pPr algn="ctr" eaLnBrk="1" hangingPunct="1"/>
            <a:r>
              <a:rPr lang="en-US" sz="1400">
                <a:latin typeface="Times New Roman" pitchFamily="18" charset="0"/>
              </a:rPr>
              <a:t>Fruitier</a:t>
            </a:r>
          </a:p>
          <a:p>
            <a:pPr algn="ctr" eaLnBrk="1" hangingPunct="1"/>
            <a:r>
              <a:rPr lang="en-US" sz="1400">
                <a:latin typeface="Times New Roman" pitchFamily="18" charset="0"/>
              </a:rPr>
              <a:t>Less bitter and tannic</a:t>
            </a:r>
          </a:p>
          <a:p>
            <a:pPr algn="ctr" eaLnBrk="1" hangingPunct="1"/>
            <a:endParaRPr lang="en-US" sz="1400">
              <a:latin typeface="Palatino Linotype" pitchFamily="18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0E5B1CE-26CC-4D53-A522-3A9AA64581E0}" type="datetime1">
              <a:rPr lang="en-US" smtClean="0"/>
              <a:t>2/11/2019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1" y="6356350"/>
            <a:ext cx="3352799" cy="365125"/>
          </a:xfrm>
        </p:spPr>
        <p:txBody>
          <a:bodyPr/>
          <a:lstStyle/>
          <a:p>
            <a:r>
              <a:rPr lang="en-US"/>
              <a:t>copyright HanniCo LLC 2018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6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00"/>
    </mc:Choice>
    <mc:Fallback xmlns="">
      <p:transition spd="slow" advClick="0" advTm="24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424867"/>
            <a:ext cx="1676400" cy="293687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464F7E9C-E889-4384-BE14-386E4238B783}" type="slidenum">
              <a:rPr sz="1100" smtClean="0"/>
              <a:pPr algn="r">
                <a:defRPr/>
              </a:pPr>
              <a:t>18</a:t>
            </a:fld>
            <a:endParaRPr sz="11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BD7BDB-051C-401B-A886-DC2B41BB23DA}" type="datetime1">
              <a:rPr lang="en-US" smtClean="0"/>
              <a:t>2/11/2019</a:t>
            </a:fld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667000" y="6371844"/>
            <a:ext cx="3886200" cy="381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1100"/>
              <a:t>copyright HanniCo LLC 2018</a:t>
            </a:r>
            <a:endParaRPr lang="en-US" sz="1100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995607445"/>
              </p:ext>
            </p:extLst>
          </p:nvPr>
        </p:nvGraphicFramePr>
        <p:xfrm>
          <a:off x="1066800" y="1371600"/>
          <a:ext cx="7315200" cy="4934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695984" y="2667000"/>
            <a:ext cx="2095500" cy="2123658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b="1" dirty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PERSONAL OPINIONS</a:t>
            </a:r>
          </a:p>
          <a:p>
            <a:pPr algn="ctr" eaLnBrk="1" hangingPunct="1"/>
            <a:endParaRPr lang="en-US" sz="1400" b="1" dirty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/>
            <a:r>
              <a:rPr lang="en-US" sz="1600" dirty="0">
                <a:solidFill>
                  <a:schemeClr val="bg1"/>
                </a:solidFill>
                <a:latin typeface="Verdana" pitchFamily="34" charset="0"/>
              </a:rPr>
              <a:t>Right vs. Wrong</a:t>
            </a:r>
          </a:p>
          <a:p>
            <a:pPr algn="ctr" eaLnBrk="1" hangingPunct="1"/>
            <a:r>
              <a:rPr lang="en-US" sz="1600" dirty="0">
                <a:solidFill>
                  <a:schemeClr val="bg1"/>
                </a:solidFill>
                <a:latin typeface="Verdana" pitchFamily="34" charset="0"/>
              </a:rPr>
              <a:t>Good vs. Bad</a:t>
            </a:r>
          </a:p>
          <a:p>
            <a:pPr algn="ctr" eaLnBrk="1" hangingPunct="1"/>
            <a:r>
              <a:rPr lang="en-US" sz="1600" dirty="0">
                <a:solidFill>
                  <a:schemeClr val="bg1"/>
                </a:solidFill>
                <a:latin typeface="Verdana" pitchFamily="34" charset="0"/>
              </a:rPr>
              <a:t>Like vs. Don’t Like</a:t>
            </a:r>
          </a:p>
          <a:p>
            <a:pPr algn="ctr" eaLnBrk="1" hangingPunct="1"/>
            <a:endParaRPr lang="en-US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21365"/>
            <a:ext cx="1856500" cy="92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Why YOU Like What You Like</a:t>
            </a:r>
          </a:p>
        </p:txBody>
      </p:sp>
    </p:spTree>
    <p:extLst>
      <p:ext uri="{BB962C8B-B14F-4D97-AF65-F5344CB8AC3E}">
        <p14:creationId xmlns:p14="http://schemas.microsoft.com/office/powerpoint/2010/main" val="3524447918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743200"/>
            <a:ext cx="7162800" cy="1470025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accent2">
                    <a:lumMod val="75000"/>
                  </a:schemeClr>
                </a:solidFill>
                <a:ea typeface="Kozuka Gothic Pro EL" pitchFamily="34" charset="-128"/>
              </a:rPr>
              <a:t>Avoid the pretense of thinking what you smell, taste and prefer is what someone else should experience!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EE31-DB7A-49D0-9BE6-991430CA4F04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HanniCo LLC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6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27353 L 0.14705 -0.20046 C 0.1809 -0.1852 0.2 -0.16231 0.2 -0.13803 C 0.2 -0.11098 0.1809 -0.08879 0.14705 -0.07353 L 3.33333E-6 -9.24855E-7 " pathEditMode="relative" rAng="0" ptsTypes="FffFF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3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Loving and studying wine for 53 years</a:t>
            </a:r>
          </a:p>
          <a:p>
            <a:endParaRPr lang="en-US" dirty="0"/>
          </a:p>
          <a:p>
            <a:r>
              <a:rPr lang="en-US" dirty="0"/>
              <a:t>Professionally trained chef</a:t>
            </a:r>
          </a:p>
          <a:p>
            <a:endParaRPr lang="en-US" dirty="0"/>
          </a:p>
          <a:p>
            <a:r>
              <a:rPr lang="en-US" dirty="0"/>
              <a:t>Passion for French gastronomy, wine, history and traditions</a:t>
            </a:r>
          </a:p>
          <a:p>
            <a:endParaRPr lang="en-US" dirty="0"/>
          </a:p>
          <a:p>
            <a:r>
              <a:rPr lang="en-US" dirty="0"/>
              <a:t>That MW thing – a funny thing happened</a:t>
            </a:r>
          </a:p>
          <a:p>
            <a:endParaRPr lang="en-US" dirty="0"/>
          </a:p>
          <a:p>
            <a:r>
              <a:rPr lang="en-US" dirty="0"/>
              <a:t>Researching perception sciences and revising what I though I new about wine &amp; food for over 30 years</a:t>
            </a:r>
          </a:p>
          <a:p>
            <a:endParaRPr lang="en-US" dirty="0"/>
          </a:p>
          <a:p>
            <a:r>
              <a:rPr lang="en-US" dirty="0"/>
              <a:t>Wine business education and creating online wine business calculators and workbooks a big part of my company…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WWW.WINEBUSINESSEDUCATION.COM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8AA2-446E-41AB-8CCD-0698800BE059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Tim Hanni MW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DA21-D3E8-446C-8746-4388EB786E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7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8AA2-446E-41AB-8CCD-0698800BE059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Tim Hanni MW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DA21-D3E8-446C-8746-4388EB786E7F}" type="slidenum">
              <a:rPr lang="en-US" smtClean="0"/>
              <a:t>20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640360" y="1632301"/>
            <a:ext cx="4627515" cy="4255519"/>
            <a:chOff x="2062051" y="1699584"/>
            <a:chExt cx="4654436" cy="4472617"/>
          </a:xfrm>
        </p:grpSpPr>
        <p:pic>
          <p:nvPicPr>
            <p:cNvPr id="8" name="Picture 13" descr="03-22-a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2"/>
            <a:stretch/>
          </p:blipFill>
          <p:spPr bwMode="auto">
            <a:xfrm>
              <a:off x="2062051" y="2995782"/>
              <a:ext cx="1716315" cy="1482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4" descr="WomanYuk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3" b="4153"/>
            <a:stretch/>
          </p:blipFill>
          <p:spPr bwMode="auto">
            <a:xfrm>
              <a:off x="5395687" y="4322281"/>
              <a:ext cx="1320800" cy="1849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6" descr="pdv2060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2051" y="4470400"/>
              <a:ext cx="1701800" cy="170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7" descr="P628014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00" r="5745" b="16083"/>
            <a:stretch/>
          </p:blipFill>
          <p:spPr bwMode="auto">
            <a:xfrm>
              <a:off x="2062051" y="1699584"/>
              <a:ext cx="1701800" cy="1296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8" descr="grassDM_228x300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465"/>
            <a:stretch/>
          </p:blipFill>
          <p:spPr bwMode="auto">
            <a:xfrm>
              <a:off x="5186137" y="3121985"/>
              <a:ext cx="1530350" cy="1200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AutoShape 19" descr="hay">
              <a:hlinkClick r:id="rId8"/>
            </p:cNvPr>
            <p:cNvSpPr>
              <a:spLocks noChangeAspect="1" noChangeArrowheads="1"/>
            </p:cNvSpPr>
            <p:nvPr/>
          </p:nvSpPr>
          <p:spPr bwMode="auto">
            <a:xfrm>
              <a:off x="4706938" y="37719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AutoShape 20" descr="hay">
              <a:hlinkClick r:id="rId8"/>
            </p:cNvPr>
            <p:cNvSpPr>
              <a:spLocks noChangeAspect="1" noChangeArrowheads="1"/>
            </p:cNvSpPr>
            <p:nvPr/>
          </p:nvSpPr>
          <p:spPr bwMode="auto">
            <a:xfrm>
              <a:off x="4706938" y="37719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5" name="Picture 21" descr="hay">
              <a:hlinkClick r:id="rId8"/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80" b="20051"/>
            <a:stretch/>
          </p:blipFill>
          <p:spPr bwMode="auto">
            <a:xfrm>
              <a:off x="5370003" y="1699584"/>
              <a:ext cx="1346484" cy="1422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4" descr="http://www.totalwine.com/_static/webupload/730/2_11602750_3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80" r="24606"/>
            <a:stretch/>
          </p:blipFill>
          <p:spPr bwMode="auto">
            <a:xfrm>
              <a:off x="3778365" y="1699585"/>
              <a:ext cx="1626589" cy="44726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4017890" y="4322281"/>
              <a:ext cx="1147536" cy="1399043"/>
            </a:xfrm>
            <a:prstGeom prst="rect">
              <a:avLst/>
            </a:prstGeom>
            <a:solidFill>
              <a:srgbClr val="EBF1DE">
                <a:alpha val="27059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Arial Narrow" pitchFamily="34" charset="0"/>
                </a:rPr>
                <a:t>New Zealand</a:t>
              </a:r>
            </a:p>
            <a:p>
              <a:pPr algn="ctr"/>
              <a:endParaRPr lang="en-US" sz="1000" b="1" dirty="0">
                <a:latin typeface="Arial Narrow" pitchFamily="34" charset="0"/>
              </a:endParaRPr>
            </a:p>
            <a:p>
              <a:pPr algn="ctr"/>
              <a:r>
                <a:rPr lang="en-US" sz="1400" b="1" dirty="0">
                  <a:latin typeface="Arial Narrow" pitchFamily="34" charset="0"/>
                </a:rPr>
                <a:t>SAUVIGNON</a:t>
              </a:r>
            </a:p>
            <a:p>
              <a:pPr algn="ctr"/>
              <a:r>
                <a:rPr lang="en-US" sz="1400" b="1" dirty="0">
                  <a:latin typeface="Arial Narrow" pitchFamily="34" charset="0"/>
                </a:rPr>
                <a:t>BLANC</a:t>
              </a:r>
            </a:p>
            <a:p>
              <a:pPr algn="ctr"/>
              <a:endParaRPr lang="en-US" sz="1400" b="1" dirty="0">
                <a:latin typeface="Arial Narrow" pitchFamily="34" charset="0"/>
              </a:endParaRPr>
            </a:p>
            <a:p>
              <a:pPr algn="ctr"/>
              <a:endParaRPr lang="en-US" sz="1400" b="1" dirty="0">
                <a:latin typeface="Arial Narrow" pitchFamily="34" charset="0"/>
              </a:endParaRPr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NZSB - Like, Love or Hate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99364" y="2057399"/>
            <a:ext cx="2829636" cy="3830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Many Factors Contribute to Personal Sauvignon Blanc Preferences</a:t>
            </a:r>
          </a:p>
        </p:txBody>
      </p:sp>
    </p:spTree>
    <p:extLst>
      <p:ext uri="{BB962C8B-B14F-4D97-AF65-F5344CB8AC3E}">
        <p14:creationId xmlns:p14="http://schemas.microsoft.com/office/powerpoint/2010/main" val="2020814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8AA2-446E-41AB-8CCD-0698800BE059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Tim Hanni MW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DA21-D3E8-446C-8746-4388EB786E7F}" type="slidenum">
              <a:rPr lang="en-US" smtClean="0"/>
              <a:t>21</a:t>
            </a:fld>
            <a:endParaRPr lang="en-US"/>
          </a:p>
        </p:txBody>
      </p:sp>
      <p:pic>
        <p:nvPicPr>
          <p:cNvPr id="14" name="Picture 2" descr="shamrock ill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" t="4366" r="1494" b="3036"/>
          <a:stretch>
            <a:fillRect/>
          </a:stretch>
        </p:blipFill>
        <p:spPr bwMode="auto">
          <a:xfrm>
            <a:off x="1143000" y="1143000"/>
            <a:ext cx="6934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1219200" y="1219200"/>
            <a:ext cx="2590800" cy="3276600"/>
            <a:chOff x="768" y="768"/>
            <a:chExt cx="1632" cy="2064"/>
          </a:xfrm>
        </p:grpSpPr>
        <p:sp>
          <p:nvSpPr>
            <p:cNvPr id="16" name="Line 4"/>
            <p:cNvSpPr>
              <a:spLocks noChangeShapeType="1"/>
            </p:cNvSpPr>
            <p:nvPr/>
          </p:nvSpPr>
          <p:spPr bwMode="auto">
            <a:xfrm>
              <a:off x="1392" y="768"/>
              <a:ext cx="1008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 flipV="1">
              <a:off x="1824" y="816"/>
              <a:ext cx="576" cy="20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"/>
            <p:cNvSpPr>
              <a:spLocks noChangeShapeType="1"/>
            </p:cNvSpPr>
            <p:nvPr/>
          </p:nvSpPr>
          <p:spPr bwMode="auto">
            <a:xfrm flipH="1" flipV="1">
              <a:off x="768" y="2736"/>
              <a:ext cx="1056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V="1">
              <a:off x="768" y="768"/>
              <a:ext cx="624" cy="19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530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4995 L 0.09878 0.07446 C 0.12118 0.07977 0.15486 0.08324 0.18976 0.08324 C 0.22986 0.08324 0.26181 0.07977 0.2842 0.07446 L 0.39167 0.04995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1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410000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8AA2-446E-41AB-8CCD-0698800BE059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Tim Hanni MW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DA21-D3E8-446C-8746-4388EB786E7F}" type="slidenum">
              <a:rPr lang="en-US" smtClean="0"/>
              <a:t>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-25400"/>
            <a:ext cx="4724400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14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8AA2-446E-41AB-8CCD-0698800BE059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Tim Hanni MW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DA21-D3E8-446C-8746-4388EB786E7F}" type="slidenum">
              <a:rPr lang="en-US" smtClean="0"/>
              <a:t>23</a:t>
            </a:fld>
            <a:endParaRPr lang="en-US"/>
          </a:p>
        </p:txBody>
      </p:sp>
      <p:pic>
        <p:nvPicPr>
          <p:cNvPr id="1026" name="Picture 2" descr="C:\Users\Tim\Pictures\Pictures\Book Images\Taste bud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832647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Sensory Genetics &amp; Physiology</a:t>
            </a:r>
          </a:p>
        </p:txBody>
      </p:sp>
    </p:spTree>
    <p:extLst>
      <p:ext uri="{BB962C8B-B14F-4D97-AF65-F5344CB8AC3E}">
        <p14:creationId xmlns:p14="http://schemas.microsoft.com/office/powerpoint/2010/main" val="1781520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3C31-B1F0-4681-A02C-DDCF0C11B838}" type="datetime1">
              <a:rPr lang="en-US" smtClean="0"/>
              <a:t>2/11/2019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1D59-A82D-D040-89DB-36300C329582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41307" y="914400"/>
            <a:ext cx="8464827" cy="5183384"/>
            <a:chOff x="472182" y="1173707"/>
            <a:chExt cx="8464827" cy="5183384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182" y="1173707"/>
              <a:ext cx="5537383" cy="51826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" name="Picture 2" descr="https://static01.nyt.com/images/2010/04/14/dining/14curispan-1/14curispan-1-articleLarg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74" t="11473" r="23916" b="29223"/>
            <a:stretch/>
          </p:blipFill>
          <p:spPr bwMode="auto">
            <a:xfrm>
              <a:off x="6299828" y="1173707"/>
              <a:ext cx="2386972" cy="1490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299828" y="2663772"/>
              <a:ext cx="2637181" cy="3693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The strongest variant lies within a cluster of olfactory-receptor genes—part of the genome which influences our sense of smell. Buried within that cluster is a gene called OR6A2, which encodes a receptor that makes people sensitive to the aldehyde chemicals contributing to cilantro's characteristic flavor.</a:t>
              </a:r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copyright HanniCo LLC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160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Revisionist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3200" dirty="0"/>
              <a:t>“Challenging the orthodox (established, accepted or traditional) views held by professional scholars about a </a:t>
            </a:r>
            <a:r>
              <a:rPr lang="en-US" sz="3200" b="1" dirty="0"/>
              <a:t>historical</a:t>
            </a:r>
            <a:r>
              <a:rPr lang="en-US" sz="3200" dirty="0"/>
              <a:t> event, introducing contrary evidence, or reinterpreting the motivations and decisions of the people involved.”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8AA2-446E-41AB-8CCD-0698800BE059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Tim Hanni MW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DA21-D3E8-446C-8746-4388EB786E7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2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8AA2-446E-41AB-8CCD-0698800BE059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Tim Hanni MW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DA21-D3E8-446C-8746-4388EB786E7F}" type="slidenum">
              <a:rPr lang="en-US" smtClean="0"/>
              <a:t>26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90600" y="1447800"/>
            <a:ext cx="7696200" cy="2079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4000" dirty="0">
                <a:solidFill>
                  <a:schemeClr val="accent2">
                    <a:lumMod val="75000"/>
                  </a:schemeClr>
                </a:solidFill>
                <a:latin typeface="+mn-lt"/>
                <a:ea typeface="Kozuka Gothic Pro EL" pitchFamily="34" charset="-128"/>
              </a:rPr>
            </a:br>
            <a:r>
              <a:rPr lang="en-US" sz="2400" dirty="0">
                <a:latin typeface="+mn-lt"/>
                <a:ea typeface="Kozuka Gothic Pro EL" pitchFamily="34" charset="-128"/>
              </a:rPr>
              <a:t>No, our wine preferences result from a combination of our perceptive capacities and neural programming over time…neural gastronomic programming.</a:t>
            </a:r>
            <a:br>
              <a:rPr lang="en-US" sz="3200" dirty="0">
                <a:solidFill>
                  <a:schemeClr val="accent2">
                    <a:lumMod val="75000"/>
                  </a:schemeClr>
                </a:solidFill>
                <a:latin typeface="+mn-lt"/>
                <a:ea typeface="Kozuka Gothic Pro EL" pitchFamily="34" charset="-128"/>
              </a:rPr>
            </a:br>
            <a:endParaRPr lang="en-US" sz="1800" dirty="0">
              <a:solidFill>
                <a:schemeClr val="accent2">
                  <a:lumMod val="75000"/>
                </a:schemeClr>
              </a:solidFill>
              <a:latin typeface="+mn-lt"/>
              <a:ea typeface="Kozuka Gothic Pro EL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28" y="3810000"/>
            <a:ext cx="5990345" cy="2188149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810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+mn-lt"/>
                <a:ea typeface="Kozuka Gothic Pro EL" pitchFamily="34" charset="-128"/>
              </a:rPr>
              <a:t>Your ‘Palate’ matures?</a:t>
            </a:r>
          </a:p>
        </p:txBody>
      </p:sp>
    </p:spTree>
    <p:extLst>
      <p:ext uri="{BB962C8B-B14F-4D97-AF65-F5344CB8AC3E}">
        <p14:creationId xmlns:p14="http://schemas.microsoft.com/office/powerpoint/2010/main" val="358549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Metaphor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8AA2-446E-41AB-8CCD-0698800BE059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Tim Hanni MW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DA21-D3E8-446C-8746-4388EB786E7F}" type="slidenum">
              <a:rPr lang="en-US" smtClean="0"/>
              <a:t>27</a:t>
            </a:fld>
            <a:endParaRPr lang="en-US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66900"/>
            <a:ext cx="71628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452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Wine &amp; Food Metaphor Matching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33600"/>
            <a:ext cx="3368176" cy="32004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8AA2-446E-41AB-8CCD-0698800BE059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Tim Hanni MW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DA21-D3E8-446C-8746-4388EB786E7F}" type="slidenum">
              <a:rPr lang="en-US" smtClean="0"/>
              <a:t>28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554605"/>
            <a:ext cx="2904271" cy="248716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93862"/>
            <a:ext cx="2904271" cy="145413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912809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2" descr="Steak and heavy w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8" t="12353" r="1682"/>
          <a:stretch/>
        </p:blipFill>
        <p:spPr bwMode="auto">
          <a:xfrm>
            <a:off x="557019" y="457200"/>
            <a:ext cx="7901181" cy="5894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424867"/>
            <a:ext cx="1676400" cy="2936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CF9546-C3D8-4021-ACE5-B1A6EB5E6F9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667000" y="6371844"/>
            <a:ext cx="38862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/>
              <a:t>copyright HanniCo LLC 2018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43A6-E105-414C-B1BE-1EDDF6E6A0CF}" type="datetime1">
              <a:rPr lang="en-US" smtClean="0"/>
              <a:t>2/11/2019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8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00"/>
    </mc:Choice>
    <mc:Fallback xmlns="">
      <p:transition spd="slow" advClick="0" advTm="2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err="1"/>
              <a:t>Bi#tch-slap</a:t>
            </a:r>
            <a:r>
              <a:rPr lang="en-US" dirty="0"/>
              <a:t> for Wine Geeks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There is no such thing as a perfect pairing or immutable wine pairing truth.</a:t>
            </a:r>
          </a:p>
          <a:p>
            <a:endParaRPr lang="en-US" dirty="0"/>
          </a:p>
          <a:p>
            <a:r>
              <a:rPr lang="en-US" dirty="0"/>
              <a:t>There is no such thing as a perfect wine.</a:t>
            </a:r>
          </a:p>
          <a:p>
            <a:endParaRPr lang="en-US" dirty="0"/>
          </a:p>
          <a:p>
            <a:r>
              <a:rPr lang="en-US" dirty="0"/>
              <a:t>What wine ‘goes with unicorn’ – might as well search for that while you are at it.</a:t>
            </a:r>
          </a:p>
          <a:p>
            <a:endParaRPr lang="en-US" dirty="0"/>
          </a:p>
          <a:p>
            <a:r>
              <a:rPr lang="en-US" dirty="0"/>
              <a:t>People take wine descriptions personally – if you continue to talk about entry level, novice, unsophisticated and or/ commercial wines people will stop drinking the. STOP IT!</a:t>
            </a:r>
          </a:p>
          <a:p>
            <a:endParaRPr lang="en-US" dirty="0"/>
          </a:p>
          <a:p>
            <a:r>
              <a:rPr lang="en-US" dirty="0"/>
              <a:t>Arrogance should be left for arrogant people, not embraced by the industry.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8AA2-446E-41AB-8CCD-0698800BE059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Tim Hanni MW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DA21-D3E8-446C-8746-4388EB786E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983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Wine &amp; Food Matching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45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Metaphors</a:t>
            </a:r>
          </a:p>
          <a:p>
            <a:r>
              <a:rPr lang="en-US" dirty="0"/>
              <a:t>Pseudoscience</a:t>
            </a:r>
          </a:p>
          <a:p>
            <a:r>
              <a:rPr lang="en-US" dirty="0"/>
              <a:t>Misunderstandings</a:t>
            </a:r>
          </a:p>
          <a:p>
            <a:r>
              <a:rPr lang="en-US" dirty="0"/>
              <a:t>Hyperbole</a:t>
            </a:r>
          </a:p>
          <a:p>
            <a:r>
              <a:rPr lang="en-US" dirty="0"/>
              <a:t>Ignorance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8AA2-446E-41AB-8CCD-0698800BE059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Tim Hanni MW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DA21-D3E8-446C-8746-4388EB786E7F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38600"/>
            <a:ext cx="6553200" cy="211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602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 China It is Difficult to Pair Wine &amp; Food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No, it is not.</a:t>
            </a:r>
          </a:p>
          <a:p>
            <a:r>
              <a:rPr lang="en-US" dirty="0"/>
              <a:t>All the food is served at once, JUST LIKE FRENCH CUISINE!!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800" dirty="0"/>
              <a:t>Service à la </a:t>
            </a:r>
            <a:r>
              <a:rPr lang="en-US" sz="2800" dirty="0" err="1"/>
              <a:t>française</a:t>
            </a:r>
            <a:r>
              <a:rPr lang="en-US" sz="2800" dirty="0"/>
              <a:t> (</a:t>
            </a:r>
            <a:r>
              <a:rPr lang="en-US" sz="2800" b="1" dirty="0"/>
              <a:t>French</a:t>
            </a:r>
            <a:r>
              <a:rPr lang="en-US" sz="2800" dirty="0"/>
              <a:t>, "service in the </a:t>
            </a:r>
            <a:r>
              <a:rPr lang="en-US" sz="2800" b="1" dirty="0"/>
              <a:t>French style</a:t>
            </a:r>
            <a:r>
              <a:rPr lang="en-US" sz="2800" dirty="0"/>
              <a:t>") </a:t>
            </a:r>
            <a:r>
              <a:rPr lang="en-US" sz="2800" b="1" dirty="0"/>
              <a:t>is</a:t>
            </a:r>
            <a:r>
              <a:rPr lang="en-US" sz="2800" dirty="0"/>
              <a:t> the practice of </a:t>
            </a:r>
            <a:r>
              <a:rPr lang="en-US" sz="2800" b="1" dirty="0"/>
              <a:t>serving</a:t>
            </a:r>
            <a:r>
              <a:rPr lang="en-US" sz="2800" dirty="0"/>
              <a:t> various dishes of a meal at the same time. That contrasts to service à la </a:t>
            </a:r>
            <a:r>
              <a:rPr lang="en-US" sz="2800" dirty="0" err="1"/>
              <a:t>russe</a:t>
            </a:r>
            <a:r>
              <a:rPr lang="en-US" sz="2800" dirty="0"/>
              <a:t> ("service in the Russian </a:t>
            </a:r>
            <a:r>
              <a:rPr lang="en-US" sz="2800" b="1" dirty="0"/>
              <a:t>style</a:t>
            </a:r>
            <a:r>
              <a:rPr lang="en-US" sz="2800" dirty="0"/>
              <a:t>") in which dishes </a:t>
            </a:r>
            <a:r>
              <a:rPr lang="en-US" sz="2800" b="1" dirty="0"/>
              <a:t>are</a:t>
            </a:r>
            <a:r>
              <a:rPr lang="en-US" sz="2800" dirty="0"/>
              <a:t> brought sequentially and </a:t>
            </a:r>
            <a:r>
              <a:rPr lang="en-US" sz="2800" b="1" dirty="0"/>
              <a:t>served</a:t>
            </a:r>
            <a:r>
              <a:rPr lang="en-US" sz="2800" dirty="0"/>
              <a:t> individually.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8AA2-446E-41AB-8CCD-0698800BE059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Tim Hanni MW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DA21-D3E8-446C-8746-4388EB786E7F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667000"/>
            <a:ext cx="2032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51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Wine &amp; Food Matching Tomorrow?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2400"/>
              </a:spcBef>
            </a:pPr>
            <a:r>
              <a:rPr lang="en-US" dirty="0"/>
              <a:t>Understand the factors that contribute to personal preferences</a:t>
            </a:r>
          </a:p>
          <a:p>
            <a:pPr>
              <a:spcBef>
                <a:spcPts val="2400"/>
              </a:spcBef>
            </a:pPr>
            <a:r>
              <a:rPr lang="en-US" dirty="0"/>
              <a:t>Connect with consumers at a powerful and personal level</a:t>
            </a:r>
          </a:p>
          <a:p>
            <a:pPr>
              <a:spcBef>
                <a:spcPts val="2400"/>
              </a:spcBef>
            </a:pPr>
            <a:r>
              <a:rPr lang="en-US" dirty="0"/>
              <a:t>Understand, embrace and cultivate ALL wine consumers</a:t>
            </a:r>
          </a:p>
          <a:p>
            <a:pPr>
              <a:spcBef>
                <a:spcPts val="2400"/>
              </a:spcBef>
            </a:pPr>
            <a:r>
              <a:rPr lang="en-US" dirty="0"/>
              <a:t>Guide the people who are interested in learning more about wine to do the same</a:t>
            </a:r>
          </a:p>
          <a:p>
            <a:pPr>
              <a:spcBef>
                <a:spcPts val="2400"/>
              </a:spcBef>
            </a:pPr>
            <a:r>
              <a:rPr lang="en-US" dirty="0"/>
              <a:t>SELL MORE NZ SAUVIGNON BLANC!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8AA2-446E-41AB-8CCD-0698800BE059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Tim Hanni MW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DA21-D3E8-446C-8746-4388EB786E7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939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7500" y="988012"/>
            <a:ext cx="556260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Can I help you find a </a:t>
            </a:r>
            <a:br>
              <a:rPr lang="en-US" dirty="0"/>
            </a:br>
            <a:r>
              <a:rPr lang="en-US" dirty="0"/>
              <a:t>wine you will love?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4800" y="634434"/>
            <a:ext cx="2917839" cy="5357497"/>
            <a:chOff x="2971800" y="1104263"/>
            <a:chExt cx="2917839" cy="5357497"/>
          </a:xfrm>
        </p:grpSpPr>
        <p:pic>
          <p:nvPicPr>
            <p:cNvPr id="25602" name="Picture 2" descr="C:\Users\Tim\Pictures\Pictures\Book Images\AAA\Guide with sigen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329" b="75234" l="23612" r="77350">
                          <a14:foregroundMark x1="45272" y1="67537" x2="45272" y2="67537"/>
                          <a14:foregroundMark x1="53463" y1="67235" x2="53463" y2="67235"/>
                          <a14:foregroundMark x1="54728" y1="74739" x2="54728" y2="74739"/>
                          <a14:foregroundMark x1="44310" y1="74739" x2="44310" y2="74739"/>
                          <a14:foregroundMark x1="47224" y1="74739" x2="47224" y2="74739"/>
                          <a14:foregroundMark x1="40599" y1="30869" x2="40599" y2="30869"/>
                          <a14:foregroundMark x1="58054" y1="31061" x2="58054" y2="31061"/>
                          <a14:foregroundMark x1="57752" y1="43760" x2="57752" y2="43760"/>
                          <a14:foregroundMark x1="41286" y1="44338" x2="41286" y2="44338"/>
                          <a14:foregroundMark x1="40599" y1="37218" x2="40599" y2="37218"/>
                          <a14:foregroundMark x1="58246" y1="36916" x2="58246" y2="36916"/>
                          <a14:foregroundMark x1="58246" y1="39857" x2="58246" y2="39857"/>
                          <a14:foregroundMark x1="48791" y1="30869" x2="48791" y2="30869"/>
                          <a14:foregroundMark x1="40407" y1="34305" x2="40407" y2="34305"/>
                          <a14:foregroundMark x1="41286" y1="41506" x2="41286" y2="41506"/>
                          <a14:foregroundMark x1="58356" y1="42386" x2="58356" y2="42386"/>
                          <a14:foregroundMark x1="49368" y1="44228" x2="49368" y2="44228"/>
                          <a14:foregroundMark x1="54948" y1="34689" x2="54948" y2="34689"/>
                          <a14:foregroundMark x1="49285" y1="67427" x2="49285" y2="67427"/>
                          <a14:foregroundMark x1="44887" y1="70753" x2="44887" y2="70753"/>
                          <a14:foregroundMark x1="53189" y1="71633" x2="53189" y2="71633"/>
                          <a14:foregroundMark x1="47828" y1="69571" x2="47828" y2="69571"/>
                          <a14:foregroundMark x1="52309" y1="69984" x2="52309" y2="69984"/>
                          <a14:foregroundMark x1="48900" y1="49120" x2="48900" y2="49120"/>
                          <a14:foregroundMark x1="50632" y1="74656" x2="50632" y2="74656"/>
                          <a14:foregroundMark x1="50935" y1="50082" x2="50935" y2="50082"/>
                          <a14:foregroundMark x1="52694" y1="74849" x2="52694" y2="74849"/>
                          <a14:foregroundMark x1="49670" y1="70561" x2="49670" y2="70561"/>
                          <a14:foregroundMark x1="45190" y1="72897" x2="45190" y2="72897"/>
                          <a14:foregroundMark x1="44008" y1="34195" x2="44008" y2="34195"/>
                          <a14:foregroundMark x1="46830" y1="35760" x2="46830" y2="35760"/>
                          <a14:foregroundMark x1="50621" y1="44146" x2="50621" y2="44146"/>
                          <a14:foregroundMark x1="56021" y1="40456" x2="56021" y2="40456"/>
                          <a14:backgroundMark x1="56872" y1="45300" x2="56872" y2="45300"/>
                          <a14:backgroundMark x1="74711" y1="54673" x2="74711" y2="54673"/>
                          <a14:backgroundMark x1="58439" y1="52611" x2="58439" y2="52611"/>
                          <a14:backgroundMark x1="76388" y1="43073" x2="76388" y2="43073"/>
                          <a14:backgroundMark x1="76278" y1="65393" x2="76278" y2="65393"/>
                          <a14:backgroundMark x1="24821" y1="64706" x2="24821" y2="64706"/>
                          <a14:backgroundMark x1="24711" y1="52226" x2="24711" y2="52226"/>
                          <a14:backgroundMark x1="58246" y1="50577" x2="58246" y2="50577"/>
                          <a14:backgroundMark x1="56020" y1="55250" x2="56020" y2="55250"/>
                          <a14:backgroundMark x1="70533" y1="63551" x2="70533" y2="63551"/>
                          <a14:backgroundMark x1="76196" y1="58384" x2="76196" y2="58384"/>
                          <a14:backgroundMark x1="76663" y1="44228" x2="76663" y2="44228"/>
                          <a14:backgroundMark x1="75591" y1="45410" x2="75591" y2="45410"/>
                          <a14:backgroundMark x1="72677" y1="49698" x2="72677" y2="49698"/>
                          <a14:backgroundMark x1="59703" y1="55140" x2="59703" y2="55140"/>
                          <a14:backgroundMark x1="68692" y1="61105" x2="68692" y2="61105"/>
                          <a14:backgroundMark x1="52309" y1="51924" x2="52309" y2="51924"/>
                          <a14:backgroundMark x1="51127" y1="52914" x2="51127" y2="52914"/>
                          <a14:backgroundMark x1="44909" y1="45418" x2="44909" y2="45418"/>
                          <a14:backgroundMark x1="53600" y1="46473" x2="53600" y2="46473"/>
                          <a14:backgroundMark x1="51091" y1="45636" x2="51091" y2="45636"/>
                          <a14:backgroundMark x1="27776" y1="57162" x2="27776" y2="57162"/>
                          <a14:backgroundMark x1="28615" y1="54210" x2="28615" y2="542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45" t="29808" r="39118" b="26975"/>
            <a:stretch/>
          </p:blipFill>
          <p:spPr bwMode="auto">
            <a:xfrm>
              <a:off x="2971800" y="1104263"/>
              <a:ext cx="2917839" cy="5357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414309" y="1295400"/>
              <a:ext cx="20574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Bradley Hand ITC" panose="03070402050302030203" pitchFamily="66" charset="0"/>
                </a:rPr>
                <a:t>I am a </a:t>
              </a:r>
            </a:p>
            <a:p>
              <a:pPr algn="ctr"/>
              <a:r>
                <a:rPr lang="en-US" b="1" dirty="0">
                  <a:latin typeface="Bradley Hand ITC" panose="03070402050302030203" pitchFamily="66" charset="0"/>
                </a:rPr>
                <a:t>TRAINED  WINE</a:t>
              </a:r>
            </a:p>
            <a:p>
              <a:pPr algn="ctr"/>
              <a:r>
                <a:rPr lang="en-US" b="1" dirty="0">
                  <a:latin typeface="Bradley Hand ITC" panose="03070402050302030203" pitchFamily="66" charset="0"/>
                </a:rPr>
                <a:t>PROFESSIONAL </a:t>
              </a:r>
            </a:p>
            <a:p>
              <a:pPr algn="ctr"/>
              <a:r>
                <a:rPr lang="en-US" b="1" dirty="0">
                  <a:latin typeface="Bradley Hand ITC" panose="03070402050302030203" pitchFamily="66" charset="0"/>
                </a:rPr>
                <a:t>Let me help</a:t>
              </a:r>
            </a:p>
            <a:p>
              <a:pPr algn="ctr"/>
              <a:r>
                <a:rPr lang="en-US" sz="3600" b="1" dirty="0">
                  <a:latin typeface="Bradley Hand ITC" panose="03070402050302030203" pitchFamily="66" charset="0"/>
                </a:rPr>
                <a:t>YOU</a:t>
              </a:r>
            </a:p>
          </p:txBody>
        </p:sp>
      </p:grpSp>
      <p:pic>
        <p:nvPicPr>
          <p:cNvPr id="25603" name="Picture 3" descr="C:\Users\Tim\Pictures\Pictures\Book Images\AAA\retail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613" y="2743200"/>
            <a:ext cx="4873097" cy="324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C9762-B169-4BFA-B554-21A06C328AAA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HanniCo LLC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7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276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Questions?</a:t>
            </a:r>
            <a:b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</a:br>
            <a:b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</a:b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For more information:</a:t>
            </a:r>
            <a:br>
              <a:rPr lang="en-US" sz="4000" dirty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</a:b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  <a:hlinkClick r:id="rId3"/>
              </a:rPr>
              <a:t>www.timhanni.com</a:t>
            </a:r>
            <a:br>
              <a:rPr lang="en-US" sz="4000" dirty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</a:br>
            <a:br>
              <a:rPr lang="en-US" sz="4000" dirty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</a:b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  <a:hlinkClick r:id="rId4"/>
              </a:rPr>
              <a:t>tim@timhanni.com</a:t>
            </a:r>
            <a:br>
              <a:rPr lang="en-US" sz="6700" dirty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</a:br>
            <a:br>
              <a:rPr lang="en-US" sz="5400" dirty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</a:br>
            <a:endParaRPr lang="en-US" sz="5400" dirty="0">
              <a:solidFill>
                <a:schemeClr val="accent2">
                  <a:lumMod val="75000"/>
                </a:schemeClr>
              </a:solidFill>
              <a:latin typeface="Kozuka Gothic Pro EL" pitchFamily="34" charset="-128"/>
              <a:ea typeface="Kozuka Gothic Pro EL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9812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5BB-1AC8-46A5-B6A9-DF11CD5C66E5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HanniCo LLC 2018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20" y="152400"/>
            <a:ext cx="182879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1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 txBox="1">
            <a:spLocks/>
          </p:cNvSpPr>
          <p:nvPr/>
        </p:nvSpPr>
        <p:spPr>
          <a:xfrm>
            <a:off x="1143000" y="816078"/>
            <a:ext cx="6858000" cy="5334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vert="horz" wrap="square" lIns="182880" tIns="182880" rIns="182880" bIns="18288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Nothing in the world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is more dangerous than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sincere ignorance and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conscientious stupidity.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1600" dirty="0">
              <a:latin typeface="Garamond" panose="020204040303010108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Garamond" panose="02020404030301010803" pitchFamily="18" charset="0"/>
              </a:rPr>
              <a:t>Martin Luther King, Jr</a:t>
            </a:r>
            <a:r>
              <a:rPr lang="en-US" sz="3600" dirty="0">
                <a:latin typeface="Garamond" panose="02020404030301010803" pitchFamily="18" charset="0"/>
              </a:rPr>
              <a:t>.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50A8-B760-49FE-9E9A-7405A6797B9C}" type="datetime1">
              <a:rPr lang="en-US" smtClean="0"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HanniCo LLC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88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Genesis of the BS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8AA2-446E-41AB-8CCD-0698800BE059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Tim Hanni MW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DA21-D3E8-446C-8746-4388EB786E7F}" type="slidenum">
              <a:rPr lang="en-US" smtClean="0"/>
              <a:t>5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404" y="2590800"/>
            <a:ext cx="2685716" cy="2535936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72" y="1878270"/>
            <a:ext cx="5170227" cy="387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42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8AA2-446E-41AB-8CCD-0698800BE059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Tim Hanni MW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DA21-D3E8-446C-8746-4388EB786E7F}" type="slidenum">
              <a:rPr lang="en-US" smtClean="0"/>
              <a:t>6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477000" cy="4402254"/>
          </a:xfr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Takeaway for this Session</a:t>
            </a:r>
          </a:p>
        </p:txBody>
      </p:sp>
    </p:spTree>
    <p:extLst>
      <p:ext uri="{BB962C8B-B14F-4D97-AF65-F5344CB8AC3E}">
        <p14:creationId xmlns:p14="http://schemas.microsoft.com/office/powerpoint/2010/main" val="3504854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spcBef>
                <a:spcPts val="2400"/>
              </a:spcBef>
            </a:pPr>
            <a:r>
              <a:rPr lang="en-US" dirty="0"/>
              <a:t>Wine &amp; Food “pairing” or “matching” was never a tradition in France until recently.</a:t>
            </a:r>
          </a:p>
          <a:p>
            <a:pPr>
              <a:spcBef>
                <a:spcPts val="2400"/>
              </a:spcBef>
            </a:pPr>
            <a:r>
              <a:rPr lang="en-US" dirty="0"/>
              <a:t>The emergence of Wine &amp; Food pairing coincides with PLUMMETING consumption in France (and Italy).</a:t>
            </a:r>
          </a:p>
          <a:p>
            <a:pPr>
              <a:spcBef>
                <a:spcPts val="2400"/>
              </a:spcBef>
            </a:pPr>
            <a:r>
              <a:rPr lang="en-US" dirty="0"/>
              <a:t>Biological sensory individualism (genetic/physiological differences) alone provides a basis for revising how we approach enjoying NZSB with wine.</a:t>
            </a:r>
          </a:p>
          <a:p>
            <a:pPr>
              <a:spcBef>
                <a:spcPts val="2400"/>
              </a:spcBef>
            </a:pPr>
            <a:r>
              <a:rPr lang="en-US" dirty="0"/>
              <a:t>We need to educate the wine trade, hospitality professionals and wine influencers (and not necessarily consumers) to better serve the personal interests of wine lovers.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sz="4400" dirty="0"/>
              <a:t>THIS IS A WIN-WIN SITUATION FOR EVERYONE EXCEPT THOSE UNWILLING TO CONSIDER POSITIVE DISRUTION AND CHANGE!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8AA2-446E-41AB-8CCD-0698800BE059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Tim Hanni MW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DA21-D3E8-446C-8746-4388EB786E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66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Decline of Consumption Over 80%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24057"/>
            <a:ext cx="7696199" cy="480210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8AA2-446E-41AB-8CCD-0698800BE059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Tim Hanni MW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DA21-D3E8-446C-8746-4388EB786E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91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Couple of Warmup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Anyone here like New Zealand Sauvignon Blanc?</a:t>
            </a:r>
          </a:p>
          <a:p>
            <a:endParaRPr lang="en-US" dirty="0"/>
          </a:p>
          <a:p>
            <a:r>
              <a:rPr lang="en-US" dirty="0"/>
              <a:t>Are there many styles of Sauvignon Blanc?</a:t>
            </a:r>
          </a:p>
          <a:p>
            <a:endParaRPr lang="en-US" dirty="0"/>
          </a:p>
          <a:p>
            <a:r>
              <a:rPr lang="en-US" dirty="0"/>
              <a:t>Do you have personal preferences for certain styles of New Zealand Sauvignon Blanc?</a:t>
            </a:r>
          </a:p>
          <a:p>
            <a:endParaRPr lang="en-US" dirty="0"/>
          </a:p>
          <a:p>
            <a:r>
              <a:rPr lang="en-US" dirty="0"/>
              <a:t>Do you fret (and if you don’t, do you imagine consumers do) about what food you are choosing when you decide to enjoy a New Zealand Sauvignon Blanc?</a:t>
            </a:r>
          </a:p>
          <a:p>
            <a:endParaRPr lang="en-US" dirty="0"/>
          </a:p>
          <a:p>
            <a:r>
              <a:rPr lang="en-US" dirty="0"/>
              <a:t>Do you want to sell more New Zealand Sauvignon Blanc?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5100" b="1" dirty="0"/>
              <a:t>A CASE FOR A NEW CAMPAIGN TO STOP “MATCHING” FOOD AND NEW ZEALAND SAUVIGNON BLANC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8AA2-446E-41AB-8CCD-0698800BE059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Tim Hanni MW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DA21-D3E8-446C-8746-4388EB786E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897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2626</TotalTime>
  <Words>1245</Words>
  <Application>Microsoft Office PowerPoint</Application>
  <PresentationFormat>On-screen Show (4:3)</PresentationFormat>
  <Paragraphs>286</Paragraphs>
  <Slides>34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</vt:lpstr>
      <vt:lpstr>Arial Narrow</vt:lpstr>
      <vt:lpstr>Bradley Hand ITC</vt:lpstr>
      <vt:lpstr>Calibri</vt:lpstr>
      <vt:lpstr>Garamond</vt:lpstr>
      <vt:lpstr>Kozuka Gothic Pro EL</vt:lpstr>
      <vt:lpstr>Microsoft Sans Serif</vt:lpstr>
      <vt:lpstr>Palatino Linotype</vt:lpstr>
      <vt:lpstr>Roboto</vt:lpstr>
      <vt:lpstr>Times New Roman</vt:lpstr>
      <vt:lpstr>Verdana</vt:lpstr>
      <vt:lpstr>Office Theme</vt:lpstr>
      <vt:lpstr>CELEBRATING THE ENJOYMENT OF SAUVIGNON BLANC WITH FOOD</vt:lpstr>
      <vt:lpstr>Background Check</vt:lpstr>
      <vt:lpstr>A Bi#tch-slap for Wine Geeks</vt:lpstr>
      <vt:lpstr>PowerPoint Presentation</vt:lpstr>
      <vt:lpstr>The Genesis of the BS</vt:lpstr>
      <vt:lpstr>Takeaway for this Session</vt:lpstr>
      <vt:lpstr>Position Statement</vt:lpstr>
      <vt:lpstr>Decline of Consumption Over 80%</vt:lpstr>
      <vt:lpstr>A Couple of Warmup Questions</vt:lpstr>
      <vt:lpstr>per·cep·tion (pərˈsepSH(ə)n) noun</vt:lpstr>
      <vt:lpstr>Who is right??</vt:lpstr>
      <vt:lpstr>Sensations are Subject to Illusions</vt:lpstr>
      <vt:lpstr>PowerPoint Presentation</vt:lpstr>
      <vt:lpstr>Sensory Perception Factors</vt:lpstr>
      <vt:lpstr>Can We All Agree?</vt:lpstr>
      <vt:lpstr>Wine &amp; Food Interactions</vt:lpstr>
      <vt:lpstr>Balanced Food is Good with Wine</vt:lpstr>
      <vt:lpstr>Why YOU Like What You Like</vt:lpstr>
      <vt:lpstr>Avoid the pretense of thinking what you smell, taste and prefer is what someone else should experience!</vt:lpstr>
      <vt:lpstr>NZSB - Like, Love or Hate</vt:lpstr>
      <vt:lpstr>PowerPoint Presentation</vt:lpstr>
      <vt:lpstr>PowerPoint Presentation</vt:lpstr>
      <vt:lpstr>Sensory Genetics &amp; Physiology</vt:lpstr>
      <vt:lpstr>PowerPoint Presentation</vt:lpstr>
      <vt:lpstr>Revisionist History</vt:lpstr>
      <vt:lpstr>PowerPoint Presentation</vt:lpstr>
      <vt:lpstr>Metaphor</vt:lpstr>
      <vt:lpstr>Wine &amp; Food Metaphor Matching</vt:lpstr>
      <vt:lpstr>PowerPoint Presentation</vt:lpstr>
      <vt:lpstr>Wine &amp; Food Matching Today</vt:lpstr>
      <vt:lpstr>In China It is Difficult to Pair Wine &amp; Food</vt:lpstr>
      <vt:lpstr>Wine &amp; Food Matching Tomorrow?</vt:lpstr>
      <vt:lpstr>Can I help you find a  wine you will love?</vt:lpstr>
      <vt:lpstr>Questions?  For more information: www.timhanni.com  tim@timhanni.com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Hanni MW</dc:creator>
  <cp:lastModifiedBy>Harriet Wadworth</cp:lastModifiedBy>
  <cp:revision>36</cp:revision>
  <dcterms:created xsi:type="dcterms:W3CDTF">2019-01-27T02:01:30Z</dcterms:created>
  <dcterms:modified xsi:type="dcterms:W3CDTF">2019-02-11T02:36:42Z</dcterms:modified>
</cp:coreProperties>
</file>